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0" r:id="rId1"/>
  </p:sldMasterIdLst>
  <p:notesMasterIdLst>
    <p:notesMasterId r:id="rId46"/>
  </p:notesMasterIdLst>
  <p:sldIdLst>
    <p:sldId id="256" r:id="rId2"/>
    <p:sldId id="293" r:id="rId3"/>
    <p:sldId id="257" r:id="rId4"/>
    <p:sldId id="259" r:id="rId5"/>
    <p:sldId id="260" r:id="rId6"/>
    <p:sldId id="261" r:id="rId7"/>
    <p:sldId id="262" r:id="rId8"/>
    <p:sldId id="269" r:id="rId9"/>
    <p:sldId id="270" r:id="rId10"/>
    <p:sldId id="283" r:id="rId11"/>
    <p:sldId id="291" r:id="rId12"/>
    <p:sldId id="308" r:id="rId13"/>
    <p:sldId id="305" r:id="rId14"/>
    <p:sldId id="309" r:id="rId15"/>
    <p:sldId id="310" r:id="rId16"/>
    <p:sldId id="322" r:id="rId17"/>
    <p:sldId id="320" r:id="rId18"/>
    <p:sldId id="321" r:id="rId19"/>
    <p:sldId id="264" r:id="rId20"/>
    <p:sldId id="266" r:id="rId21"/>
    <p:sldId id="278" r:id="rId22"/>
    <p:sldId id="279" r:id="rId23"/>
    <p:sldId id="280" r:id="rId24"/>
    <p:sldId id="281" r:id="rId25"/>
    <p:sldId id="323" r:id="rId26"/>
    <p:sldId id="272" r:id="rId27"/>
    <p:sldId id="273" r:id="rId28"/>
    <p:sldId id="274" r:id="rId29"/>
    <p:sldId id="275" r:id="rId30"/>
    <p:sldId id="276" r:id="rId31"/>
    <p:sldId id="318" r:id="rId32"/>
    <p:sldId id="313" r:id="rId33"/>
    <p:sldId id="314" r:id="rId34"/>
    <p:sldId id="316" r:id="rId35"/>
    <p:sldId id="324" r:id="rId36"/>
    <p:sldId id="325" r:id="rId37"/>
    <p:sldId id="265" r:id="rId38"/>
    <p:sldId id="303" r:id="rId39"/>
    <p:sldId id="326" r:id="rId40"/>
    <p:sldId id="267" r:id="rId41"/>
    <p:sldId id="268" r:id="rId42"/>
    <p:sldId id="327" r:id="rId43"/>
    <p:sldId id="271" r:id="rId44"/>
    <p:sldId id="328"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669"/>
  </p:normalViewPr>
  <p:slideViewPr>
    <p:cSldViewPr>
      <p:cViewPr varScale="1">
        <p:scale>
          <a:sx n="98" d="100"/>
          <a:sy n="98" d="100"/>
        </p:scale>
        <p:origin x="1792"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A4A506-7EF9-4A0E-82D9-26F2B6CD6674}" type="datetimeFigureOut">
              <a:rPr lang="ru-RU" smtClean="0"/>
              <a:t>30.04.2020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09EBB1-6ABE-4624-A1C8-63ECBF81DCD5}" type="slidenum">
              <a:rPr lang="ru-RU" smtClean="0"/>
              <a:t>‹#›</a:t>
            </a:fld>
            <a:endParaRPr lang="ru-RU"/>
          </a:p>
        </p:txBody>
      </p:sp>
    </p:spTree>
    <p:extLst>
      <p:ext uri="{BB962C8B-B14F-4D97-AF65-F5344CB8AC3E}">
        <p14:creationId xmlns:p14="http://schemas.microsoft.com/office/powerpoint/2010/main" val="1299904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EEEED00-2E32-4F0E-8DBD-D83F9DB7B62F}" type="datetimeFigureOut">
              <a:rPr lang="ru-RU" smtClean="0"/>
              <a:t>30.04.2020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C3CF5867-226F-4E5C-8B3D-09FB9F8F339A}" type="slidenum">
              <a:rPr lang="ru-RU" smtClean="0"/>
              <a:t>‹#›</a:t>
            </a:fld>
            <a:endParaRPr lang="ru-RU"/>
          </a:p>
        </p:txBody>
      </p:sp>
    </p:spTree>
    <p:extLst>
      <p:ext uri="{BB962C8B-B14F-4D97-AF65-F5344CB8AC3E}">
        <p14:creationId xmlns:p14="http://schemas.microsoft.com/office/powerpoint/2010/main" val="79210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4EEEED00-2E32-4F0E-8DBD-D83F9DB7B62F}" type="datetimeFigureOut">
              <a:rPr lang="ru-RU" smtClean="0"/>
              <a:t>30.04.2020</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3CF5867-226F-4E5C-8B3D-09FB9F8F339A}" type="slidenum">
              <a:rPr lang="ru-RU" smtClean="0"/>
              <a:t>‹#›</a:t>
            </a:fld>
            <a:endParaRPr lang="ru-RU"/>
          </a:p>
        </p:txBody>
      </p:sp>
    </p:spTree>
    <p:extLst>
      <p:ext uri="{BB962C8B-B14F-4D97-AF65-F5344CB8AC3E}">
        <p14:creationId xmlns:p14="http://schemas.microsoft.com/office/powerpoint/2010/main" val="217703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
Второй уровень
Третий уровень
Четвертый уровень
Пятый уровень</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4EEEED00-2E32-4F0E-8DBD-D83F9DB7B62F}" type="datetimeFigureOut">
              <a:rPr lang="ru-RU" smtClean="0"/>
              <a:t>30.04.2020</a:t>
            </a:fld>
            <a:endParaRPr lang="ru-RU"/>
          </a:p>
        </p:txBody>
      </p:sp>
      <p:sp>
        <p:nvSpPr>
          <p:cNvPr id="5" name="Footer Placeholder 4"/>
          <p:cNvSpPr>
            <a:spLocks noGrp="1"/>
          </p:cNvSpPr>
          <p:nvPr>
            <p:ph type="ftr" sz="quarter" idx="11"/>
          </p:nvPr>
        </p:nvSpPr>
        <p:spPr/>
        <p:txBody>
          <a:bodyPr/>
          <a:lstStyle/>
          <a:p>
            <a:endParaRPr lang="ru-RU"/>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3CF5867-226F-4E5C-8B3D-09FB9F8F339A}" type="slidenum">
              <a:rPr lang="ru-RU" smtClean="0"/>
              <a:t>‹#›</a:t>
            </a:fld>
            <a:endParaRPr lang="ru-RU"/>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83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4EEEED00-2E32-4F0E-8DBD-D83F9DB7B62F}" type="datetimeFigureOut">
              <a:rPr lang="ru-RU" smtClean="0"/>
              <a:t>30.04.2020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3CF5867-226F-4E5C-8B3D-09FB9F8F339A}" type="slidenum">
              <a:rPr lang="ru-RU" smtClean="0"/>
              <a:t>‹#›</a:t>
            </a:fld>
            <a:endParaRPr lang="ru-RU"/>
          </a:p>
        </p:txBody>
      </p:sp>
    </p:spTree>
    <p:extLst>
      <p:ext uri="{BB962C8B-B14F-4D97-AF65-F5344CB8AC3E}">
        <p14:creationId xmlns:p14="http://schemas.microsoft.com/office/powerpoint/2010/main" val="1947882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
Второй уровень
Третий уровень
Четвертый уровень
Пятый уровень</a:t>
            </a:r>
            <a:endParaRPr lang="en-US" dirty="0"/>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4EEEED00-2E32-4F0E-8DBD-D83F9DB7B62F}" type="datetimeFigureOut">
              <a:rPr lang="ru-RU" smtClean="0"/>
              <a:t>30.04.2020</a:t>
            </a:fld>
            <a:endParaRPr lang="ru-RU"/>
          </a:p>
        </p:txBody>
      </p:sp>
      <p:sp>
        <p:nvSpPr>
          <p:cNvPr id="6" name="Footer Placeholder 5"/>
          <p:cNvSpPr>
            <a:spLocks noGrp="1"/>
          </p:cNvSpPr>
          <p:nvPr>
            <p:ph type="ftr" sz="quarter" idx="11"/>
          </p:nvPr>
        </p:nvSpPr>
        <p:spPr/>
        <p:txBody>
          <a:bodyPr/>
          <a:lstStyle/>
          <a:p>
            <a:endParaRPr lang="ru-RU"/>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3CF5867-226F-4E5C-8B3D-09FB9F8F339A}" type="slidenum">
              <a:rPr lang="ru-RU" smtClean="0"/>
              <a:t>‹#›</a:t>
            </a:fld>
            <a:endParaRPr lang="ru-RU"/>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79399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
Второй уровень
Третий уровень
Четвертый уровень
Пятый уровень</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4EEEED00-2E32-4F0E-8DBD-D83F9DB7B62F}" type="datetimeFigureOut">
              <a:rPr lang="ru-RU" smtClean="0"/>
              <a:t>30.04.2020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3CF5867-226F-4E5C-8B3D-09FB9F8F339A}" type="slidenum">
              <a:rPr lang="ru-RU" smtClean="0"/>
              <a:t>‹#›</a:t>
            </a:fld>
            <a:endParaRPr lang="ru-RU"/>
          </a:p>
        </p:txBody>
      </p:sp>
    </p:spTree>
    <p:extLst>
      <p:ext uri="{BB962C8B-B14F-4D97-AF65-F5344CB8AC3E}">
        <p14:creationId xmlns:p14="http://schemas.microsoft.com/office/powerpoint/2010/main" val="2191415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4EEEED00-2E32-4F0E-8DBD-D83F9DB7B62F}" type="datetimeFigureOut">
              <a:rPr lang="ru-RU" smtClean="0"/>
              <a:t>30.04.2020</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3CF5867-226F-4E5C-8B3D-09FB9F8F339A}" type="slidenum">
              <a:rPr lang="ru-RU" smtClean="0"/>
              <a:t>‹#›</a:t>
            </a:fld>
            <a:endParaRPr lang="ru-RU"/>
          </a:p>
        </p:txBody>
      </p:sp>
    </p:spTree>
    <p:extLst>
      <p:ext uri="{BB962C8B-B14F-4D97-AF65-F5344CB8AC3E}">
        <p14:creationId xmlns:p14="http://schemas.microsoft.com/office/powerpoint/2010/main" val="2653874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4EEEED00-2E32-4F0E-8DBD-D83F9DB7B62F}" type="datetimeFigureOut">
              <a:rPr lang="ru-RU" smtClean="0"/>
              <a:t>30.04.2020</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3CF5867-226F-4E5C-8B3D-09FB9F8F339A}" type="slidenum">
              <a:rPr lang="ru-RU" smtClean="0"/>
              <a:t>‹#›</a:t>
            </a:fld>
            <a:endParaRPr lang="ru-RU"/>
          </a:p>
        </p:txBody>
      </p:sp>
    </p:spTree>
    <p:extLst>
      <p:ext uri="{BB962C8B-B14F-4D97-AF65-F5344CB8AC3E}">
        <p14:creationId xmlns:p14="http://schemas.microsoft.com/office/powerpoint/2010/main" val="2048409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4EEEED00-2E32-4F0E-8DBD-D83F9DB7B62F}" type="datetimeFigureOut">
              <a:rPr lang="ru-RU" smtClean="0"/>
              <a:t>30.04.2020</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3CF5867-226F-4E5C-8B3D-09FB9F8F339A}" type="slidenum">
              <a:rPr lang="ru-RU" smtClean="0"/>
              <a:t>‹#›</a:t>
            </a:fld>
            <a:endParaRPr lang="ru-RU"/>
          </a:p>
        </p:txBody>
      </p:sp>
    </p:spTree>
    <p:extLst>
      <p:ext uri="{BB962C8B-B14F-4D97-AF65-F5344CB8AC3E}">
        <p14:creationId xmlns:p14="http://schemas.microsoft.com/office/powerpoint/2010/main" val="1107661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4EEEED00-2E32-4F0E-8DBD-D83F9DB7B62F}" type="datetimeFigureOut">
              <a:rPr lang="ru-RU" smtClean="0"/>
              <a:t>30.04.2020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3CF5867-226F-4E5C-8B3D-09FB9F8F339A}" type="slidenum">
              <a:rPr lang="ru-RU" smtClean="0"/>
              <a:t>‹#›</a:t>
            </a:fld>
            <a:endParaRPr lang="ru-RU"/>
          </a:p>
        </p:txBody>
      </p:sp>
    </p:spTree>
    <p:extLst>
      <p:ext uri="{BB962C8B-B14F-4D97-AF65-F5344CB8AC3E}">
        <p14:creationId xmlns:p14="http://schemas.microsoft.com/office/powerpoint/2010/main" val="3956712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a:t>Образец текста
Второй уровень
Третий уровень
Четвертый уровень
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4EEEED00-2E32-4F0E-8DBD-D83F9DB7B62F}" type="datetimeFigureOut">
              <a:rPr lang="ru-RU" smtClean="0"/>
              <a:t>30.04.2020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C3CF5867-226F-4E5C-8B3D-09FB9F8F339A}" type="slidenum">
              <a:rPr lang="ru-RU" smtClean="0"/>
              <a:t>‹#›</a:t>
            </a:fld>
            <a:endParaRPr lang="ru-RU"/>
          </a:p>
        </p:txBody>
      </p:sp>
    </p:spTree>
    <p:extLst>
      <p:ext uri="{BB962C8B-B14F-4D97-AF65-F5344CB8AC3E}">
        <p14:creationId xmlns:p14="http://schemas.microsoft.com/office/powerpoint/2010/main" val="9734459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a:t>Образец текста
Второй уровень
Третий уровень
Четвертый уровень
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a:t>Образец текста
Второй уровень
Третий уровень
Четвертый уровень
Пятый уровень</a:t>
            </a:r>
            <a:endParaRPr lang="en-US" dirty="0"/>
          </a:p>
        </p:txBody>
      </p:sp>
      <p:sp>
        <p:nvSpPr>
          <p:cNvPr id="7" name="Date Placeholder 6"/>
          <p:cNvSpPr>
            <a:spLocks noGrp="1"/>
          </p:cNvSpPr>
          <p:nvPr>
            <p:ph type="dt" sz="half" idx="10"/>
          </p:nvPr>
        </p:nvSpPr>
        <p:spPr/>
        <p:txBody>
          <a:bodyPr/>
          <a:lstStyle/>
          <a:p>
            <a:fld id="{4EEEED00-2E32-4F0E-8DBD-D83F9DB7B62F}" type="datetimeFigureOut">
              <a:rPr lang="ru-RU" smtClean="0"/>
              <a:t>30.04.2020</a:t>
            </a:fld>
            <a:endParaRPr lang="ru-RU"/>
          </a:p>
        </p:txBody>
      </p:sp>
      <p:sp>
        <p:nvSpPr>
          <p:cNvPr id="8" name="Footer Placeholder 7"/>
          <p:cNvSpPr>
            <a:spLocks noGrp="1"/>
          </p:cNvSpPr>
          <p:nvPr>
            <p:ph type="ftr" sz="quarter" idx="11"/>
          </p:nvPr>
        </p:nvSpPr>
        <p:spPr/>
        <p:txBody>
          <a:bodyPr/>
          <a:lstStyle/>
          <a:p>
            <a:endParaRPr lang="ru-RU"/>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C3CF5867-226F-4E5C-8B3D-09FB9F8F339A}" type="slidenum">
              <a:rPr lang="ru-RU" smtClean="0"/>
              <a:t>‹#›</a:t>
            </a:fld>
            <a:endParaRPr lang="ru-RU"/>
          </a:p>
        </p:txBody>
      </p:sp>
    </p:spTree>
    <p:extLst>
      <p:ext uri="{BB962C8B-B14F-4D97-AF65-F5344CB8AC3E}">
        <p14:creationId xmlns:p14="http://schemas.microsoft.com/office/powerpoint/2010/main" val="1536178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EEEED00-2E32-4F0E-8DBD-D83F9DB7B62F}" type="datetimeFigureOut">
              <a:rPr lang="ru-RU" smtClean="0"/>
              <a:t>30.04.2020</a:t>
            </a:fld>
            <a:endParaRPr lang="ru-RU"/>
          </a:p>
        </p:txBody>
      </p:sp>
      <p:sp>
        <p:nvSpPr>
          <p:cNvPr id="4" name="Footer Placeholder 3"/>
          <p:cNvSpPr>
            <a:spLocks noGrp="1"/>
          </p:cNvSpPr>
          <p:nvPr>
            <p:ph type="ftr" sz="quarter" idx="11"/>
          </p:nvPr>
        </p:nvSpPr>
        <p:spPr/>
        <p:txBody>
          <a:bodyPr/>
          <a:lstStyle/>
          <a:p>
            <a:endParaRPr lang="ru-RU"/>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3CF5867-226F-4E5C-8B3D-09FB9F8F339A}" type="slidenum">
              <a:rPr lang="ru-RU" smtClean="0"/>
              <a:t>‹#›</a:t>
            </a:fld>
            <a:endParaRPr lang="ru-RU"/>
          </a:p>
        </p:txBody>
      </p:sp>
    </p:spTree>
    <p:extLst>
      <p:ext uri="{BB962C8B-B14F-4D97-AF65-F5344CB8AC3E}">
        <p14:creationId xmlns:p14="http://schemas.microsoft.com/office/powerpoint/2010/main" val="1504162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EEED00-2E32-4F0E-8DBD-D83F9DB7B62F}" type="datetimeFigureOut">
              <a:rPr lang="ru-RU" smtClean="0"/>
              <a:t>30.04.2020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3CF5867-226F-4E5C-8B3D-09FB9F8F339A}" type="slidenum">
              <a:rPr lang="ru-RU" smtClean="0"/>
              <a:t>‹#›</a:t>
            </a:fld>
            <a:endParaRPr lang="ru-RU"/>
          </a:p>
        </p:txBody>
      </p:sp>
    </p:spTree>
    <p:extLst>
      <p:ext uri="{BB962C8B-B14F-4D97-AF65-F5344CB8AC3E}">
        <p14:creationId xmlns:p14="http://schemas.microsoft.com/office/powerpoint/2010/main" val="3573828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a:t>Образец текста
Второй уровень
Третий уровень
Четвертый уровень
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4EEEED00-2E32-4F0E-8DBD-D83F9DB7B62F}" type="datetimeFigureOut">
              <a:rPr lang="ru-RU" smtClean="0"/>
              <a:t>30.04.2020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3CF5867-226F-4E5C-8B3D-09FB9F8F339A}" type="slidenum">
              <a:rPr lang="ru-RU" smtClean="0"/>
              <a:t>‹#›</a:t>
            </a:fld>
            <a:endParaRPr lang="ru-RU"/>
          </a:p>
        </p:txBody>
      </p:sp>
    </p:spTree>
    <p:extLst>
      <p:ext uri="{BB962C8B-B14F-4D97-AF65-F5344CB8AC3E}">
        <p14:creationId xmlns:p14="http://schemas.microsoft.com/office/powerpoint/2010/main" val="354649472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4EEEED00-2E32-4F0E-8DBD-D83F9DB7B62F}" type="datetimeFigureOut">
              <a:rPr lang="ru-RU" smtClean="0"/>
              <a:t>30.04.2020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3CF5867-226F-4E5C-8B3D-09FB9F8F339A}" type="slidenum">
              <a:rPr lang="ru-RU" smtClean="0"/>
              <a:t>‹#›</a:t>
            </a:fld>
            <a:endParaRPr lang="ru-RU"/>
          </a:p>
        </p:txBody>
      </p:sp>
    </p:spTree>
    <p:extLst>
      <p:ext uri="{BB962C8B-B14F-4D97-AF65-F5344CB8AC3E}">
        <p14:creationId xmlns:p14="http://schemas.microsoft.com/office/powerpoint/2010/main" val="2733824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EEEED00-2E32-4F0E-8DBD-D83F9DB7B62F}" type="datetimeFigureOut">
              <a:rPr lang="ru-RU" smtClean="0"/>
              <a:t>30.04.2020</a:t>
            </a:fld>
            <a:endParaRPr lang="ru-RU"/>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C3CF5867-226F-4E5C-8B3D-09FB9F8F339A}" type="slidenum">
              <a:rPr lang="ru-RU" smtClean="0"/>
              <a:t>‹#›</a:t>
            </a:fld>
            <a:endParaRPr lang="ru-RU"/>
          </a:p>
        </p:txBody>
      </p:sp>
    </p:spTree>
    <p:extLst>
      <p:ext uri="{BB962C8B-B14F-4D97-AF65-F5344CB8AC3E}">
        <p14:creationId xmlns:p14="http://schemas.microsoft.com/office/powerpoint/2010/main" val="685687816"/>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hkolazhizni.ru/img/content/i84/84353_or.jpg"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www.youtube.com/watch?v=IXE7spX2YM4" TargetMode="Externa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player.myshared.ru/479198/data/images/img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47664" y="794456"/>
            <a:ext cx="7272808" cy="1446550"/>
          </a:xfrm>
          <a:prstGeom prst="rect">
            <a:avLst/>
          </a:prstGeom>
          <a:noFill/>
        </p:spPr>
        <p:txBody>
          <a:bodyPr wrap="square" rtlCol="0">
            <a:spAutoFit/>
          </a:bodyPr>
          <a:lstStyle/>
          <a:p>
            <a:pPr algn="ctr"/>
            <a:r>
              <a:rPr lang="ru-RU" sz="4400" b="1" dirty="0">
                <a:solidFill>
                  <a:srgbClr val="FF0000"/>
                </a:solidFill>
                <a:latin typeface="Times New Roman" pitchFamily="18" charset="0"/>
                <a:cs typeface="Times New Roman" pitchFamily="18" charset="0"/>
              </a:rPr>
              <a:t>ЛИТЕРАТУРНОЕ ЧТЕНИЕ  2Б класс</a:t>
            </a:r>
          </a:p>
        </p:txBody>
      </p:sp>
      <p:sp>
        <p:nvSpPr>
          <p:cNvPr id="6" name="TextBox 5"/>
          <p:cNvSpPr txBox="1"/>
          <p:nvPr/>
        </p:nvSpPr>
        <p:spPr>
          <a:xfrm>
            <a:off x="1979712" y="2348880"/>
            <a:ext cx="6480720" cy="923330"/>
          </a:xfrm>
          <a:prstGeom prst="rect">
            <a:avLst/>
          </a:prstGeom>
          <a:noFill/>
        </p:spPr>
        <p:txBody>
          <a:bodyPr wrap="square" rtlCol="0">
            <a:spAutoFit/>
          </a:bodyPr>
          <a:lstStyle/>
          <a:p>
            <a:endParaRPr lang="ru-RU" b="1" i="1" dirty="0">
              <a:solidFill>
                <a:srgbClr val="7030A0"/>
              </a:solidFill>
            </a:endParaRPr>
          </a:p>
          <a:p>
            <a:endParaRPr lang="ru-RU" b="1" i="1" dirty="0">
              <a:solidFill>
                <a:srgbClr val="7030A0"/>
              </a:solidFill>
            </a:endParaRPr>
          </a:p>
          <a:p>
            <a:endParaRPr lang="ru-RU" b="1" i="1" dirty="0">
              <a:solidFill>
                <a:srgbClr val="7030A0"/>
              </a:solidFill>
            </a:endParaRPr>
          </a:p>
        </p:txBody>
      </p:sp>
    </p:spTree>
    <p:extLst>
      <p:ext uri="{BB962C8B-B14F-4D97-AF65-F5344CB8AC3E}">
        <p14:creationId xmlns:p14="http://schemas.microsoft.com/office/powerpoint/2010/main" val="1637713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a:extLst>
              <a:ext uri="{FF2B5EF4-FFF2-40B4-BE49-F238E27FC236}">
                <a16:creationId xmlns:a16="http://schemas.microsoft.com/office/drawing/2014/main" id="{57FF5DBD-2A08-D745-9877-8CDA6D74F4AB}"/>
              </a:ext>
            </a:extLst>
          </p:cNvPr>
          <p:cNvSpPr>
            <a:spLocks noGrp="1"/>
          </p:cNvSpPr>
          <p:nvPr>
            <p:ph type="ctrTitle"/>
          </p:nvPr>
        </p:nvSpPr>
        <p:spPr/>
        <p:txBody>
          <a:bodyPr/>
          <a:lstStyle/>
          <a:p>
            <a:pPr eaLnBrk="1" hangingPunct="1"/>
            <a:r>
              <a:rPr lang="ru-RU" altLang="ru-RU" dirty="0"/>
              <a:t>-</a:t>
            </a:r>
          </a:p>
        </p:txBody>
      </p:sp>
      <p:sp>
        <p:nvSpPr>
          <p:cNvPr id="3075" name="Подзаголовок 2">
            <a:extLst>
              <a:ext uri="{FF2B5EF4-FFF2-40B4-BE49-F238E27FC236}">
                <a16:creationId xmlns:a16="http://schemas.microsoft.com/office/drawing/2014/main" id="{F581F2E7-8AD3-BC4D-AE3A-DF54A53F2366}"/>
              </a:ext>
            </a:extLst>
          </p:cNvPr>
          <p:cNvSpPr>
            <a:spLocks noGrp="1"/>
          </p:cNvSpPr>
          <p:nvPr>
            <p:ph type="subTitle" idx="1"/>
          </p:nvPr>
        </p:nvSpPr>
        <p:spPr>
          <a:xfrm>
            <a:off x="1079500" y="5000625"/>
            <a:ext cx="8064500" cy="1857375"/>
          </a:xfrm>
        </p:spPr>
        <p:txBody>
          <a:bodyPr/>
          <a:lstStyle/>
          <a:p>
            <a:pPr eaLnBrk="1" hangingPunct="1"/>
            <a:r>
              <a:rPr lang="ru-RU" altLang="ru-RU" sz="4400">
                <a:latin typeface="Arial" panose="020B0604020202020204" pitchFamily="34" charset="0"/>
              </a:rPr>
              <a:t>Роальд Семёнович Сеф</a:t>
            </a:r>
          </a:p>
          <a:p>
            <a:pPr eaLnBrk="1" hangingPunct="1"/>
            <a:r>
              <a:rPr lang="ru-RU" altLang="ru-RU" sz="4400">
                <a:solidFill>
                  <a:srgbClr val="FF0000"/>
                </a:solidFill>
                <a:latin typeface="Arial" panose="020B0604020202020204" pitchFamily="34" charset="0"/>
              </a:rPr>
              <a:t>1931 - 2009</a:t>
            </a:r>
          </a:p>
          <a:p>
            <a:pPr eaLnBrk="1" hangingPunct="1"/>
            <a:endParaRPr lang="ru-RU" altLang="ru-RU" sz="4400">
              <a:solidFill>
                <a:srgbClr val="FF0000"/>
              </a:solidFill>
            </a:endParaRPr>
          </a:p>
        </p:txBody>
      </p:sp>
      <p:pic>
        <p:nvPicPr>
          <p:cNvPr id="6148" name="Picture 4" descr="BOOKS">
            <a:extLst>
              <a:ext uri="{FF2B5EF4-FFF2-40B4-BE49-F238E27FC236}">
                <a16:creationId xmlns:a16="http://schemas.microsoft.com/office/drawing/2014/main" id="{3A516061-6E6D-A447-890D-0EF5729886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476250"/>
            <a:ext cx="25908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9" descr="портрет4">
            <a:extLst>
              <a:ext uri="{FF2B5EF4-FFF2-40B4-BE49-F238E27FC236}">
                <a16:creationId xmlns:a16="http://schemas.microsoft.com/office/drawing/2014/main" id="{C0BC2406-AB92-CC4F-AB0E-334D43F4E8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260350"/>
            <a:ext cx="360045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3455750"/>
      </p:ext>
    </p:extLst>
  </p:cSld>
  <p:clrMapOvr>
    <a:masterClrMapping/>
  </p:clrMapOvr>
  <p:transition spd="slow">
    <p:wedg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linds(horizontal)">
                                      <p:cBhvr>
                                        <p:cTn id="7" dur="1000"/>
                                        <p:tgtEl>
                                          <p:spTgt spid="307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75">
                                            <p:txEl>
                                              <p:pRg st="1" end="1"/>
                                            </p:txEl>
                                          </p:spTgt>
                                        </p:tgtEl>
                                        <p:attrNameLst>
                                          <p:attrName>style.visibility</p:attrName>
                                        </p:attrNameLst>
                                      </p:cBhvr>
                                      <p:to>
                                        <p:strVal val="visible"/>
                                      </p:to>
                                    </p:set>
                                    <p:animEffect transition="in" filter="blinds(horizontal)">
                                      <p:cBhvr>
                                        <p:cTn id="10" dur="10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BOOKS">
            <a:extLst>
              <a:ext uri="{FF2B5EF4-FFF2-40B4-BE49-F238E27FC236}">
                <a16:creationId xmlns:a16="http://schemas.microsoft.com/office/drawing/2014/main" id="{CD2FF0C8-0B96-9049-B8B5-8D8ABD5698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333375"/>
            <a:ext cx="25908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6">
            <a:extLst>
              <a:ext uri="{FF2B5EF4-FFF2-40B4-BE49-F238E27FC236}">
                <a16:creationId xmlns:a16="http://schemas.microsoft.com/office/drawing/2014/main" id="{B8785E8A-FB41-F349-8BC5-B54DFDE2034A}"/>
              </a:ext>
            </a:extLst>
          </p:cNvPr>
          <p:cNvSpPr txBox="1">
            <a:spLocks noChangeArrowheads="1"/>
          </p:cNvSpPr>
          <p:nvPr/>
        </p:nvSpPr>
        <p:spPr bwMode="auto">
          <a:xfrm>
            <a:off x="1187450" y="404813"/>
            <a:ext cx="73453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ru-RU" altLang="ru-RU" sz="3600" b="1"/>
          </a:p>
        </p:txBody>
      </p:sp>
      <p:sp>
        <p:nvSpPr>
          <p:cNvPr id="23560" name="Text Box 8">
            <a:extLst>
              <a:ext uri="{FF2B5EF4-FFF2-40B4-BE49-F238E27FC236}">
                <a16:creationId xmlns:a16="http://schemas.microsoft.com/office/drawing/2014/main" id="{49A5D8A1-593C-C545-9DA4-40AE89C1E900}"/>
              </a:ext>
            </a:extLst>
          </p:cNvPr>
          <p:cNvSpPr txBox="1">
            <a:spLocks noChangeArrowheads="1"/>
          </p:cNvSpPr>
          <p:nvPr/>
        </p:nvSpPr>
        <p:spPr bwMode="auto">
          <a:xfrm>
            <a:off x="1166813" y="374650"/>
            <a:ext cx="7726362"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ru-RU" altLang="ru-RU" sz="4000" b="1">
                <a:latin typeface="Arial" panose="020B0604020202020204" pitchFamily="34" charset="0"/>
              </a:rPr>
              <a:t>              Роман Сеф родился </a:t>
            </a:r>
          </a:p>
          <a:p>
            <a:pPr eaLnBrk="1" hangingPunct="1"/>
            <a:r>
              <a:rPr lang="ru-RU" altLang="ru-RU" sz="4000" b="1">
                <a:latin typeface="Arial" panose="020B0604020202020204" pitchFamily="34" charset="0"/>
              </a:rPr>
              <a:t>              в 1931 г. в Москве. </a:t>
            </a:r>
          </a:p>
          <a:p>
            <a:pPr eaLnBrk="1" hangingPunct="1"/>
            <a:r>
              <a:rPr lang="ru-RU" altLang="ru-RU" sz="4000" b="1">
                <a:latin typeface="Arial" panose="020B0604020202020204" pitchFamily="34" charset="0"/>
              </a:rPr>
              <a:t>Стихи начал писать в 5 лет.</a:t>
            </a:r>
          </a:p>
        </p:txBody>
      </p:sp>
      <p:sp>
        <p:nvSpPr>
          <p:cNvPr id="23561" name="Text Box 9">
            <a:extLst>
              <a:ext uri="{FF2B5EF4-FFF2-40B4-BE49-F238E27FC236}">
                <a16:creationId xmlns:a16="http://schemas.microsoft.com/office/drawing/2014/main" id="{AD82CF3A-04B6-FB48-80CA-D7A19FA7202A}"/>
              </a:ext>
            </a:extLst>
          </p:cNvPr>
          <p:cNvSpPr txBox="1">
            <a:spLocks noChangeArrowheads="1"/>
          </p:cNvSpPr>
          <p:nvPr/>
        </p:nvSpPr>
        <p:spPr bwMode="auto">
          <a:xfrm>
            <a:off x="1187450" y="2349500"/>
            <a:ext cx="360045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ru-RU" altLang="ru-RU" sz="4000" b="1">
                <a:latin typeface="Arial" panose="020B0604020202020204" pitchFamily="34" charset="0"/>
              </a:rPr>
              <a:t>Учился на факультете журналисти-ки МГУ.</a:t>
            </a:r>
          </a:p>
        </p:txBody>
      </p:sp>
      <p:pic>
        <p:nvPicPr>
          <p:cNvPr id="23562" name="Picture 10" descr="МГУ">
            <a:extLst>
              <a:ext uri="{FF2B5EF4-FFF2-40B4-BE49-F238E27FC236}">
                <a16:creationId xmlns:a16="http://schemas.microsoft.com/office/drawing/2014/main" id="{07736F0C-BDB8-4E48-8BA6-8029C2D45E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349500"/>
            <a:ext cx="4305300"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388651"/>
      </p:ext>
    </p:extLst>
  </p:cSld>
  <p:clrMapOvr>
    <a:masterClrMapping/>
  </p:clrMapOvr>
  <p:transition spd="slow">
    <p:wedg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560"/>
                                        </p:tgtEl>
                                        <p:attrNameLst>
                                          <p:attrName>style.visibility</p:attrName>
                                        </p:attrNameLst>
                                      </p:cBhvr>
                                      <p:to>
                                        <p:strVal val="visible"/>
                                      </p:to>
                                    </p:set>
                                    <p:anim calcmode="lin" valueType="num">
                                      <p:cBhvr additive="base">
                                        <p:cTn id="7" dur="1000" fill="hold"/>
                                        <p:tgtEl>
                                          <p:spTgt spid="23560"/>
                                        </p:tgtEl>
                                        <p:attrNameLst>
                                          <p:attrName>ppt_x</p:attrName>
                                        </p:attrNameLst>
                                      </p:cBhvr>
                                      <p:tavLst>
                                        <p:tav tm="0">
                                          <p:val>
                                            <p:strVal val="#ppt_x"/>
                                          </p:val>
                                        </p:tav>
                                        <p:tav tm="100000">
                                          <p:val>
                                            <p:strVal val="#ppt_x"/>
                                          </p:val>
                                        </p:tav>
                                      </p:tavLst>
                                    </p:anim>
                                    <p:anim calcmode="lin" valueType="num">
                                      <p:cBhvr additive="base">
                                        <p:cTn id="8" dur="1000" fill="hold"/>
                                        <p:tgtEl>
                                          <p:spTgt spid="2356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61"/>
                                        </p:tgtEl>
                                        <p:attrNameLst>
                                          <p:attrName>style.visibility</p:attrName>
                                        </p:attrNameLst>
                                      </p:cBhvr>
                                      <p:to>
                                        <p:strVal val="visible"/>
                                      </p:to>
                                    </p:set>
                                    <p:anim calcmode="lin" valueType="num">
                                      <p:cBhvr additive="base">
                                        <p:cTn id="13" dur="1000" fill="hold"/>
                                        <p:tgtEl>
                                          <p:spTgt spid="23561"/>
                                        </p:tgtEl>
                                        <p:attrNameLst>
                                          <p:attrName>ppt_x</p:attrName>
                                        </p:attrNameLst>
                                      </p:cBhvr>
                                      <p:tavLst>
                                        <p:tav tm="0">
                                          <p:val>
                                            <p:strVal val="#ppt_x"/>
                                          </p:val>
                                        </p:tav>
                                        <p:tav tm="100000">
                                          <p:val>
                                            <p:strVal val="#ppt_x"/>
                                          </p:val>
                                        </p:tav>
                                      </p:tavLst>
                                    </p:anim>
                                    <p:anim calcmode="lin" valueType="num">
                                      <p:cBhvr additive="base">
                                        <p:cTn id="14" dur="1000" fill="hold"/>
                                        <p:tgtEl>
                                          <p:spTgt spid="23561"/>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55" presetClass="entr" presetSubtype="0" fill="hold" nodeType="afterEffect">
                                  <p:stCondLst>
                                    <p:cond delay="0"/>
                                  </p:stCondLst>
                                  <p:childTnLst>
                                    <p:set>
                                      <p:cBhvr>
                                        <p:cTn id="17" dur="1" fill="hold">
                                          <p:stCondLst>
                                            <p:cond delay="0"/>
                                          </p:stCondLst>
                                        </p:cTn>
                                        <p:tgtEl>
                                          <p:spTgt spid="23562"/>
                                        </p:tgtEl>
                                        <p:attrNameLst>
                                          <p:attrName>style.visibility</p:attrName>
                                        </p:attrNameLst>
                                      </p:cBhvr>
                                      <p:to>
                                        <p:strVal val="visible"/>
                                      </p:to>
                                    </p:set>
                                    <p:anim calcmode="lin" valueType="num">
                                      <p:cBhvr>
                                        <p:cTn id="18" dur="1000" fill="hold"/>
                                        <p:tgtEl>
                                          <p:spTgt spid="23562"/>
                                        </p:tgtEl>
                                        <p:attrNameLst>
                                          <p:attrName>ppt_w</p:attrName>
                                        </p:attrNameLst>
                                      </p:cBhvr>
                                      <p:tavLst>
                                        <p:tav tm="0">
                                          <p:val>
                                            <p:strVal val="#ppt_w*0.70"/>
                                          </p:val>
                                        </p:tav>
                                        <p:tav tm="100000">
                                          <p:val>
                                            <p:strVal val="#ppt_w"/>
                                          </p:val>
                                        </p:tav>
                                      </p:tavLst>
                                    </p:anim>
                                    <p:anim calcmode="lin" valueType="num">
                                      <p:cBhvr>
                                        <p:cTn id="19" dur="1000" fill="hold"/>
                                        <p:tgtEl>
                                          <p:spTgt spid="23562"/>
                                        </p:tgtEl>
                                        <p:attrNameLst>
                                          <p:attrName>ppt_h</p:attrName>
                                        </p:attrNameLst>
                                      </p:cBhvr>
                                      <p:tavLst>
                                        <p:tav tm="0">
                                          <p:val>
                                            <p:strVal val="#ppt_h"/>
                                          </p:val>
                                        </p:tav>
                                        <p:tav tm="100000">
                                          <p:val>
                                            <p:strVal val="#ppt_h"/>
                                          </p:val>
                                        </p:tav>
                                      </p:tavLst>
                                    </p:anim>
                                    <p:animEffect transition="in" filter="fade">
                                      <p:cBhvr>
                                        <p:cTn id="20" dur="10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p:bldP spid="235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BOOKS">
            <a:extLst>
              <a:ext uri="{FF2B5EF4-FFF2-40B4-BE49-F238E27FC236}">
                <a16:creationId xmlns:a16="http://schemas.microsoft.com/office/drawing/2014/main" id="{CC765B83-B710-3243-8558-D126C6769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333375"/>
            <a:ext cx="25908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a:extLst>
              <a:ext uri="{FF2B5EF4-FFF2-40B4-BE49-F238E27FC236}">
                <a16:creationId xmlns:a16="http://schemas.microsoft.com/office/drawing/2014/main" id="{CADA7436-3CC8-F841-A6AC-1EBD2D404E99}"/>
              </a:ext>
            </a:extLst>
          </p:cNvPr>
          <p:cNvSpPr txBox="1">
            <a:spLocks noChangeArrowheads="1"/>
          </p:cNvSpPr>
          <p:nvPr/>
        </p:nvSpPr>
        <p:spPr bwMode="auto">
          <a:xfrm>
            <a:off x="1187450" y="404813"/>
            <a:ext cx="73453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ru-RU" altLang="ru-RU" sz="3600" b="1"/>
          </a:p>
        </p:txBody>
      </p:sp>
      <p:sp>
        <p:nvSpPr>
          <p:cNvPr id="58372" name="Text Box 4">
            <a:extLst>
              <a:ext uri="{FF2B5EF4-FFF2-40B4-BE49-F238E27FC236}">
                <a16:creationId xmlns:a16="http://schemas.microsoft.com/office/drawing/2014/main" id="{472BBBA7-6939-5845-AB31-A73BB8F7AD11}"/>
              </a:ext>
            </a:extLst>
          </p:cNvPr>
          <p:cNvSpPr txBox="1">
            <a:spLocks noChangeArrowheads="1"/>
          </p:cNvSpPr>
          <p:nvPr/>
        </p:nvSpPr>
        <p:spPr bwMode="auto">
          <a:xfrm>
            <a:off x="1166813" y="374650"/>
            <a:ext cx="7726362"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ru-RU" altLang="ru-RU" sz="4000" b="1">
                <a:latin typeface="Arial" panose="020B0604020202020204" pitchFamily="34" charset="0"/>
              </a:rPr>
              <a:t>              Долгое время зани-</a:t>
            </a:r>
          </a:p>
          <a:p>
            <a:pPr eaLnBrk="1" hangingPunct="1"/>
            <a:r>
              <a:rPr lang="ru-RU" altLang="ru-RU" sz="4000" b="1">
                <a:latin typeface="Arial" panose="020B0604020202020204" pitchFamily="34" charset="0"/>
              </a:rPr>
              <a:t>              мался художествен-ным переводом. Писал пье-сы для детей.</a:t>
            </a:r>
          </a:p>
        </p:txBody>
      </p:sp>
      <p:sp>
        <p:nvSpPr>
          <p:cNvPr id="58373" name="Text Box 5">
            <a:extLst>
              <a:ext uri="{FF2B5EF4-FFF2-40B4-BE49-F238E27FC236}">
                <a16:creationId xmlns:a16="http://schemas.microsoft.com/office/drawing/2014/main" id="{E38BB54C-84E0-DF45-B2AA-283FFE6218F2}"/>
              </a:ext>
            </a:extLst>
          </p:cNvPr>
          <p:cNvSpPr txBox="1">
            <a:spLocks noChangeArrowheads="1"/>
          </p:cNvSpPr>
          <p:nvPr/>
        </p:nvSpPr>
        <p:spPr bwMode="auto">
          <a:xfrm>
            <a:off x="1258888" y="3717925"/>
            <a:ext cx="772636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ru-RU" altLang="ru-RU" sz="4000" b="1">
                <a:latin typeface="Arial" panose="020B0604020202020204" pitchFamily="34" charset="0"/>
              </a:rPr>
              <a:t>В 1991 г. стал лауреатом Гос-премии РФ.</a:t>
            </a:r>
          </a:p>
        </p:txBody>
      </p:sp>
    </p:spTree>
    <p:extLst>
      <p:ext uri="{BB962C8B-B14F-4D97-AF65-F5344CB8AC3E}">
        <p14:creationId xmlns:p14="http://schemas.microsoft.com/office/powerpoint/2010/main" val="1903509712"/>
      </p:ext>
    </p:extLst>
  </p:cSld>
  <p:clrMapOvr>
    <a:masterClrMapping/>
  </p:clrMapOvr>
  <p:transition spd="slow">
    <p:wedg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8372"/>
                                        </p:tgtEl>
                                        <p:attrNameLst>
                                          <p:attrName>style.visibility</p:attrName>
                                        </p:attrNameLst>
                                      </p:cBhvr>
                                      <p:to>
                                        <p:strVal val="visible"/>
                                      </p:to>
                                    </p:set>
                                    <p:anim calcmode="lin" valueType="num">
                                      <p:cBhvr additive="base">
                                        <p:cTn id="7" dur="1000" fill="hold"/>
                                        <p:tgtEl>
                                          <p:spTgt spid="58372"/>
                                        </p:tgtEl>
                                        <p:attrNameLst>
                                          <p:attrName>ppt_x</p:attrName>
                                        </p:attrNameLst>
                                      </p:cBhvr>
                                      <p:tavLst>
                                        <p:tav tm="0">
                                          <p:val>
                                            <p:strVal val="#ppt_x"/>
                                          </p:val>
                                        </p:tav>
                                        <p:tav tm="100000">
                                          <p:val>
                                            <p:strVal val="#ppt_x"/>
                                          </p:val>
                                        </p:tav>
                                      </p:tavLst>
                                    </p:anim>
                                    <p:anim calcmode="lin" valueType="num">
                                      <p:cBhvr additive="base">
                                        <p:cTn id="8" dur="1000" fill="hold"/>
                                        <p:tgtEl>
                                          <p:spTgt spid="583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373"/>
                                        </p:tgtEl>
                                        <p:attrNameLst>
                                          <p:attrName>style.visibility</p:attrName>
                                        </p:attrNameLst>
                                      </p:cBhvr>
                                      <p:to>
                                        <p:strVal val="visible"/>
                                      </p:to>
                                    </p:set>
                                    <p:anim calcmode="lin" valueType="num">
                                      <p:cBhvr additive="base">
                                        <p:cTn id="13" dur="1000" fill="hold"/>
                                        <p:tgtEl>
                                          <p:spTgt spid="58373"/>
                                        </p:tgtEl>
                                        <p:attrNameLst>
                                          <p:attrName>ppt_x</p:attrName>
                                        </p:attrNameLst>
                                      </p:cBhvr>
                                      <p:tavLst>
                                        <p:tav tm="0">
                                          <p:val>
                                            <p:strVal val="#ppt_x"/>
                                          </p:val>
                                        </p:tav>
                                        <p:tav tm="100000">
                                          <p:val>
                                            <p:strVal val="#ppt_x"/>
                                          </p:val>
                                        </p:tav>
                                      </p:tavLst>
                                    </p:anim>
                                    <p:anim calcmode="lin" valueType="num">
                                      <p:cBhvr additive="base">
                                        <p:cTn id="14" dur="1000" fill="hold"/>
                                        <p:tgtEl>
                                          <p:spTgt spid="583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583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a:extLst>
              <a:ext uri="{FF2B5EF4-FFF2-40B4-BE49-F238E27FC236}">
                <a16:creationId xmlns:a16="http://schemas.microsoft.com/office/drawing/2014/main" id="{3867EE48-5476-6149-9ECA-D48CBEEB48F1}"/>
              </a:ext>
            </a:extLst>
          </p:cNvPr>
          <p:cNvSpPr txBox="1">
            <a:spLocks noChangeArrowheads="1"/>
          </p:cNvSpPr>
          <p:nvPr/>
        </p:nvSpPr>
        <p:spPr bwMode="auto">
          <a:xfrm>
            <a:off x="1187450" y="404813"/>
            <a:ext cx="73453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ru-RU" altLang="ru-RU" sz="3600" b="1"/>
          </a:p>
        </p:txBody>
      </p:sp>
      <p:sp>
        <p:nvSpPr>
          <p:cNvPr id="54276" name="Text Box 4">
            <a:extLst>
              <a:ext uri="{FF2B5EF4-FFF2-40B4-BE49-F238E27FC236}">
                <a16:creationId xmlns:a16="http://schemas.microsoft.com/office/drawing/2014/main" id="{2380035A-D70B-504E-BCCB-7E764A1D99C7}"/>
              </a:ext>
            </a:extLst>
          </p:cNvPr>
          <p:cNvSpPr txBox="1">
            <a:spLocks noChangeArrowheads="1"/>
          </p:cNvSpPr>
          <p:nvPr/>
        </p:nvSpPr>
        <p:spPr bwMode="auto">
          <a:xfrm>
            <a:off x="1042988" y="374650"/>
            <a:ext cx="7777162"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ru-RU" altLang="ru-RU" sz="4000" b="1">
                <a:latin typeface="Arial" panose="020B0604020202020204" pitchFamily="34" charset="0"/>
              </a:rPr>
              <a:t>Его весёлые стихи печатают-ся в детских журналах и кни-гах.</a:t>
            </a:r>
          </a:p>
        </p:txBody>
      </p:sp>
      <p:pic>
        <p:nvPicPr>
          <p:cNvPr id="54280" name="Picture 8" descr="портрет">
            <a:extLst>
              <a:ext uri="{FF2B5EF4-FFF2-40B4-BE49-F238E27FC236}">
                <a16:creationId xmlns:a16="http://schemas.microsoft.com/office/drawing/2014/main" id="{5B3EF138-2DB1-254F-A190-1A095A371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420938"/>
            <a:ext cx="60960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246061"/>
      </p:ext>
    </p:extLst>
  </p:cSld>
  <p:clrMapOvr>
    <a:masterClrMapping/>
  </p:clrMapOvr>
  <p:transition spd="slow">
    <p:wedg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4276"/>
                                        </p:tgtEl>
                                        <p:attrNameLst>
                                          <p:attrName>style.visibility</p:attrName>
                                        </p:attrNameLst>
                                      </p:cBhvr>
                                      <p:to>
                                        <p:strVal val="visible"/>
                                      </p:to>
                                    </p:set>
                                    <p:anim calcmode="lin" valueType="num">
                                      <p:cBhvr additive="base">
                                        <p:cTn id="7" dur="1000" fill="hold"/>
                                        <p:tgtEl>
                                          <p:spTgt spid="54276"/>
                                        </p:tgtEl>
                                        <p:attrNameLst>
                                          <p:attrName>ppt_x</p:attrName>
                                        </p:attrNameLst>
                                      </p:cBhvr>
                                      <p:tavLst>
                                        <p:tav tm="0">
                                          <p:val>
                                            <p:strVal val="#ppt_x"/>
                                          </p:val>
                                        </p:tav>
                                        <p:tav tm="100000">
                                          <p:val>
                                            <p:strVal val="#ppt_x"/>
                                          </p:val>
                                        </p:tav>
                                      </p:tavLst>
                                    </p:anim>
                                    <p:anim calcmode="lin" valueType="num">
                                      <p:cBhvr additive="base">
                                        <p:cTn id="8" dur="1000" fill="hold"/>
                                        <p:tgtEl>
                                          <p:spTgt spid="5427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55" presetClass="entr" presetSubtype="0" fill="hold" nodeType="afterEffect">
                                  <p:stCondLst>
                                    <p:cond delay="0"/>
                                  </p:stCondLst>
                                  <p:childTnLst>
                                    <p:set>
                                      <p:cBhvr>
                                        <p:cTn id="11" dur="1" fill="hold">
                                          <p:stCondLst>
                                            <p:cond delay="0"/>
                                          </p:stCondLst>
                                        </p:cTn>
                                        <p:tgtEl>
                                          <p:spTgt spid="54280"/>
                                        </p:tgtEl>
                                        <p:attrNameLst>
                                          <p:attrName>style.visibility</p:attrName>
                                        </p:attrNameLst>
                                      </p:cBhvr>
                                      <p:to>
                                        <p:strVal val="visible"/>
                                      </p:to>
                                    </p:set>
                                    <p:anim calcmode="lin" valueType="num">
                                      <p:cBhvr>
                                        <p:cTn id="12" dur="1000" fill="hold"/>
                                        <p:tgtEl>
                                          <p:spTgt spid="54280"/>
                                        </p:tgtEl>
                                        <p:attrNameLst>
                                          <p:attrName>ppt_w</p:attrName>
                                        </p:attrNameLst>
                                      </p:cBhvr>
                                      <p:tavLst>
                                        <p:tav tm="0">
                                          <p:val>
                                            <p:strVal val="#ppt_w*0.70"/>
                                          </p:val>
                                        </p:tav>
                                        <p:tav tm="100000">
                                          <p:val>
                                            <p:strVal val="#ppt_w"/>
                                          </p:val>
                                        </p:tav>
                                      </p:tavLst>
                                    </p:anim>
                                    <p:anim calcmode="lin" valueType="num">
                                      <p:cBhvr>
                                        <p:cTn id="13" dur="1000" fill="hold"/>
                                        <p:tgtEl>
                                          <p:spTgt spid="54280"/>
                                        </p:tgtEl>
                                        <p:attrNameLst>
                                          <p:attrName>ppt_h</p:attrName>
                                        </p:attrNameLst>
                                      </p:cBhvr>
                                      <p:tavLst>
                                        <p:tav tm="0">
                                          <p:val>
                                            <p:strVal val="#ppt_h"/>
                                          </p:val>
                                        </p:tav>
                                        <p:tav tm="100000">
                                          <p:val>
                                            <p:strVal val="#ppt_h"/>
                                          </p:val>
                                        </p:tav>
                                      </p:tavLst>
                                    </p:anim>
                                    <p:animEffect transition="in" filter="fade">
                                      <p:cBhvr>
                                        <p:cTn id="14" dur="1000"/>
                                        <p:tgtEl>
                                          <p:spTgt spid="54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a:extLst>
              <a:ext uri="{FF2B5EF4-FFF2-40B4-BE49-F238E27FC236}">
                <a16:creationId xmlns:a16="http://schemas.microsoft.com/office/drawing/2014/main" id="{F3962716-97EA-8943-BC01-858A87E08EDA}"/>
              </a:ext>
            </a:extLst>
          </p:cNvPr>
          <p:cNvSpPr>
            <a:spLocks noGrp="1"/>
          </p:cNvSpPr>
          <p:nvPr>
            <p:ph type="title" idx="4294967295"/>
          </p:nvPr>
        </p:nvSpPr>
        <p:spPr>
          <a:xfrm>
            <a:off x="1943100" y="685800"/>
            <a:ext cx="7200900" cy="1485900"/>
          </a:xfrm>
        </p:spPr>
        <p:txBody>
          <a:bodyPr/>
          <a:lstStyle/>
          <a:p>
            <a:pPr eaLnBrk="1" hangingPunct="1"/>
            <a:br>
              <a:rPr lang="ru-RU" altLang="ru-RU"/>
            </a:br>
            <a:endParaRPr lang="ru-RU" altLang="ru-RU"/>
          </a:p>
        </p:txBody>
      </p:sp>
      <p:pic>
        <p:nvPicPr>
          <p:cNvPr id="28685" name="Picture 13" descr="3">
            <a:extLst>
              <a:ext uri="{FF2B5EF4-FFF2-40B4-BE49-F238E27FC236}">
                <a16:creationId xmlns:a16="http://schemas.microsoft.com/office/drawing/2014/main" id="{CB678A70-8CAE-3643-AC9F-B36DF34FA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476250"/>
            <a:ext cx="3671888"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14" descr="4">
            <a:extLst>
              <a:ext uri="{FF2B5EF4-FFF2-40B4-BE49-F238E27FC236}">
                <a16:creationId xmlns:a16="http://schemas.microsoft.com/office/drawing/2014/main" id="{5A8F3867-5E26-6548-8E7F-8B47E65E8E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476250"/>
            <a:ext cx="3671887"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9920258"/>
      </p:ext>
    </p:extLst>
  </p:cSld>
  <p:clrMapOvr>
    <a:masterClrMapping/>
  </p:clrMapOvr>
  <p:transition spd="slow">
    <p:pull dir="lu"/>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28685"/>
                                        </p:tgtEl>
                                        <p:attrNameLst>
                                          <p:attrName>style.visibility</p:attrName>
                                        </p:attrNameLst>
                                      </p:cBhvr>
                                      <p:to>
                                        <p:strVal val="visible"/>
                                      </p:to>
                                    </p:set>
                                    <p:anim calcmode="lin" valueType="num">
                                      <p:cBhvr>
                                        <p:cTn id="7" dur="1000" fill="hold"/>
                                        <p:tgtEl>
                                          <p:spTgt spid="28685"/>
                                        </p:tgtEl>
                                        <p:attrNameLst>
                                          <p:attrName>ppt_w</p:attrName>
                                        </p:attrNameLst>
                                      </p:cBhvr>
                                      <p:tavLst>
                                        <p:tav tm="0">
                                          <p:val>
                                            <p:strVal val="#ppt_w*0.70"/>
                                          </p:val>
                                        </p:tav>
                                        <p:tav tm="100000">
                                          <p:val>
                                            <p:strVal val="#ppt_w"/>
                                          </p:val>
                                        </p:tav>
                                      </p:tavLst>
                                    </p:anim>
                                    <p:anim calcmode="lin" valueType="num">
                                      <p:cBhvr>
                                        <p:cTn id="8" dur="1000" fill="hold"/>
                                        <p:tgtEl>
                                          <p:spTgt spid="28685"/>
                                        </p:tgtEl>
                                        <p:attrNameLst>
                                          <p:attrName>ppt_h</p:attrName>
                                        </p:attrNameLst>
                                      </p:cBhvr>
                                      <p:tavLst>
                                        <p:tav tm="0">
                                          <p:val>
                                            <p:strVal val="#ppt_h"/>
                                          </p:val>
                                        </p:tav>
                                        <p:tav tm="100000">
                                          <p:val>
                                            <p:strVal val="#ppt_h"/>
                                          </p:val>
                                        </p:tav>
                                      </p:tavLst>
                                    </p:anim>
                                    <p:animEffect transition="in" filter="fade">
                                      <p:cBhvr>
                                        <p:cTn id="9" dur="1000"/>
                                        <p:tgtEl>
                                          <p:spTgt spid="28685"/>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28686"/>
                                        </p:tgtEl>
                                        <p:attrNameLst>
                                          <p:attrName>style.visibility</p:attrName>
                                        </p:attrNameLst>
                                      </p:cBhvr>
                                      <p:to>
                                        <p:strVal val="visible"/>
                                      </p:to>
                                    </p:set>
                                    <p:anim calcmode="lin" valueType="num">
                                      <p:cBhvr>
                                        <p:cTn id="13" dur="1000" fill="hold"/>
                                        <p:tgtEl>
                                          <p:spTgt spid="28686"/>
                                        </p:tgtEl>
                                        <p:attrNameLst>
                                          <p:attrName>ppt_w</p:attrName>
                                        </p:attrNameLst>
                                      </p:cBhvr>
                                      <p:tavLst>
                                        <p:tav tm="0">
                                          <p:val>
                                            <p:strVal val="#ppt_w*0.70"/>
                                          </p:val>
                                        </p:tav>
                                        <p:tav tm="100000">
                                          <p:val>
                                            <p:strVal val="#ppt_w"/>
                                          </p:val>
                                        </p:tav>
                                      </p:tavLst>
                                    </p:anim>
                                    <p:anim calcmode="lin" valueType="num">
                                      <p:cBhvr>
                                        <p:cTn id="14" dur="1000" fill="hold"/>
                                        <p:tgtEl>
                                          <p:spTgt spid="28686"/>
                                        </p:tgtEl>
                                        <p:attrNameLst>
                                          <p:attrName>ppt_h</p:attrName>
                                        </p:attrNameLst>
                                      </p:cBhvr>
                                      <p:tavLst>
                                        <p:tav tm="0">
                                          <p:val>
                                            <p:strVal val="#ppt_h"/>
                                          </p:val>
                                        </p:tav>
                                        <p:tav tm="100000">
                                          <p:val>
                                            <p:strVal val="#ppt_h"/>
                                          </p:val>
                                        </p:tav>
                                      </p:tavLst>
                                    </p:anim>
                                    <p:animEffect transition="in" filter="fade">
                                      <p:cBhvr>
                                        <p:cTn id="15" dur="1000"/>
                                        <p:tgtEl>
                                          <p:spTgt spid="28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a:extLst>
              <a:ext uri="{FF2B5EF4-FFF2-40B4-BE49-F238E27FC236}">
                <a16:creationId xmlns:a16="http://schemas.microsoft.com/office/drawing/2014/main" id="{24F6EDB2-8EBC-5F42-AA10-64E24CBF21E9}"/>
              </a:ext>
            </a:extLst>
          </p:cNvPr>
          <p:cNvSpPr>
            <a:spLocks noGrp="1"/>
          </p:cNvSpPr>
          <p:nvPr>
            <p:ph type="title" idx="4294967295"/>
          </p:nvPr>
        </p:nvSpPr>
        <p:spPr>
          <a:xfrm>
            <a:off x="1943100" y="685800"/>
            <a:ext cx="7200900" cy="1485900"/>
          </a:xfrm>
        </p:spPr>
        <p:txBody>
          <a:bodyPr/>
          <a:lstStyle/>
          <a:p>
            <a:pPr eaLnBrk="1" hangingPunct="1"/>
            <a:br>
              <a:rPr lang="ru-RU" altLang="ru-RU"/>
            </a:br>
            <a:endParaRPr lang="ru-RU" altLang="ru-RU"/>
          </a:p>
        </p:txBody>
      </p:sp>
      <p:pic>
        <p:nvPicPr>
          <p:cNvPr id="59397" name="Picture 5" descr="10">
            <a:extLst>
              <a:ext uri="{FF2B5EF4-FFF2-40B4-BE49-F238E27FC236}">
                <a16:creationId xmlns:a16="http://schemas.microsoft.com/office/drawing/2014/main" id="{0BFA0319-8A1F-D74B-9653-EFFA511D87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404813"/>
            <a:ext cx="3743325"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6" descr="11">
            <a:extLst>
              <a:ext uri="{FF2B5EF4-FFF2-40B4-BE49-F238E27FC236}">
                <a16:creationId xmlns:a16="http://schemas.microsoft.com/office/drawing/2014/main" id="{6E68AC1E-E027-CA47-96B5-58C1D88831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476250"/>
            <a:ext cx="3527425"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748611"/>
      </p:ext>
    </p:extLst>
  </p:cSld>
  <p:clrMapOvr>
    <a:masterClrMapping/>
  </p:clrMapOvr>
  <p:transition spd="slow">
    <p:pull dir="lu"/>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59397"/>
                                        </p:tgtEl>
                                        <p:attrNameLst>
                                          <p:attrName>style.visibility</p:attrName>
                                        </p:attrNameLst>
                                      </p:cBhvr>
                                      <p:to>
                                        <p:strVal val="visible"/>
                                      </p:to>
                                    </p:set>
                                    <p:anim calcmode="lin" valueType="num">
                                      <p:cBhvr>
                                        <p:cTn id="7" dur="1000" fill="hold"/>
                                        <p:tgtEl>
                                          <p:spTgt spid="59397"/>
                                        </p:tgtEl>
                                        <p:attrNameLst>
                                          <p:attrName>ppt_w</p:attrName>
                                        </p:attrNameLst>
                                      </p:cBhvr>
                                      <p:tavLst>
                                        <p:tav tm="0">
                                          <p:val>
                                            <p:strVal val="#ppt_w*0.70"/>
                                          </p:val>
                                        </p:tav>
                                        <p:tav tm="100000">
                                          <p:val>
                                            <p:strVal val="#ppt_w"/>
                                          </p:val>
                                        </p:tav>
                                      </p:tavLst>
                                    </p:anim>
                                    <p:anim calcmode="lin" valueType="num">
                                      <p:cBhvr>
                                        <p:cTn id="8" dur="1000" fill="hold"/>
                                        <p:tgtEl>
                                          <p:spTgt spid="59397"/>
                                        </p:tgtEl>
                                        <p:attrNameLst>
                                          <p:attrName>ppt_h</p:attrName>
                                        </p:attrNameLst>
                                      </p:cBhvr>
                                      <p:tavLst>
                                        <p:tav tm="0">
                                          <p:val>
                                            <p:strVal val="#ppt_h"/>
                                          </p:val>
                                        </p:tav>
                                        <p:tav tm="100000">
                                          <p:val>
                                            <p:strVal val="#ppt_h"/>
                                          </p:val>
                                        </p:tav>
                                      </p:tavLst>
                                    </p:anim>
                                    <p:animEffect transition="in" filter="fade">
                                      <p:cBhvr>
                                        <p:cTn id="9" dur="1000"/>
                                        <p:tgtEl>
                                          <p:spTgt spid="59397"/>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59398"/>
                                        </p:tgtEl>
                                        <p:attrNameLst>
                                          <p:attrName>style.visibility</p:attrName>
                                        </p:attrNameLst>
                                      </p:cBhvr>
                                      <p:to>
                                        <p:strVal val="visible"/>
                                      </p:to>
                                    </p:set>
                                    <p:anim calcmode="lin" valueType="num">
                                      <p:cBhvr>
                                        <p:cTn id="13" dur="1000" fill="hold"/>
                                        <p:tgtEl>
                                          <p:spTgt spid="59398"/>
                                        </p:tgtEl>
                                        <p:attrNameLst>
                                          <p:attrName>ppt_w</p:attrName>
                                        </p:attrNameLst>
                                      </p:cBhvr>
                                      <p:tavLst>
                                        <p:tav tm="0">
                                          <p:val>
                                            <p:strVal val="#ppt_w*0.70"/>
                                          </p:val>
                                        </p:tav>
                                        <p:tav tm="100000">
                                          <p:val>
                                            <p:strVal val="#ppt_w"/>
                                          </p:val>
                                        </p:tav>
                                      </p:tavLst>
                                    </p:anim>
                                    <p:anim calcmode="lin" valueType="num">
                                      <p:cBhvr>
                                        <p:cTn id="14" dur="1000" fill="hold"/>
                                        <p:tgtEl>
                                          <p:spTgt spid="59398"/>
                                        </p:tgtEl>
                                        <p:attrNameLst>
                                          <p:attrName>ppt_h</p:attrName>
                                        </p:attrNameLst>
                                      </p:cBhvr>
                                      <p:tavLst>
                                        <p:tav tm="0">
                                          <p:val>
                                            <p:strVal val="#ppt_h"/>
                                          </p:val>
                                        </p:tav>
                                        <p:tav tm="100000">
                                          <p:val>
                                            <p:strVal val="#ppt_h"/>
                                          </p:val>
                                        </p:tav>
                                      </p:tavLst>
                                    </p:anim>
                                    <p:animEffect transition="in" filter="fade">
                                      <p:cBhvr>
                                        <p:cTn id="15" dur="1000"/>
                                        <p:tgtEl>
                                          <p:spTgt spid="59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E7F652-97F8-8742-933F-99189DAF5619}"/>
              </a:ext>
            </a:extLst>
          </p:cNvPr>
          <p:cNvSpPr txBox="1"/>
          <p:nvPr/>
        </p:nvSpPr>
        <p:spPr>
          <a:xfrm>
            <a:off x="179512" y="2636912"/>
            <a:ext cx="8784976" cy="1938992"/>
          </a:xfrm>
          <a:prstGeom prst="rect">
            <a:avLst/>
          </a:prstGeom>
          <a:noFill/>
        </p:spPr>
        <p:txBody>
          <a:bodyPr wrap="square" rtlCol="0">
            <a:spAutoFit/>
          </a:bodyPr>
          <a:lstStyle/>
          <a:p>
            <a:r>
              <a:rPr lang="ru-RU" sz="4000" b="1" dirty="0">
                <a:solidFill>
                  <a:srgbClr val="FF0000"/>
                </a:solidFill>
                <a:latin typeface="Times New Roman" panose="02020603050405020304" pitchFamily="18" charset="0"/>
                <a:cs typeface="Times New Roman" panose="02020603050405020304" pitchFamily="18" charset="0"/>
              </a:rPr>
              <a:t>Ребята давайте вспомним авторов, которые подарили нам прекрасные произведения о весенней природе!</a:t>
            </a:r>
          </a:p>
        </p:txBody>
      </p:sp>
    </p:spTree>
    <p:extLst>
      <p:ext uri="{BB962C8B-B14F-4D97-AF65-F5344CB8AC3E}">
        <p14:creationId xmlns:p14="http://schemas.microsoft.com/office/powerpoint/2010/main" val="2415407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D75CE46D-F927-EC4C-BB9C-4BA9290EBFA5}"/>
              </a:ext>
            </a:extLst>
          </p:cNvPr>
          <p:cNvSpPr>
            <a:spLocks noGrp="1" noChangeArrowheads="1"/>
          </p:cNvSpPr>
          <p:nvPr>
            <p:ph idx="1"/>
          </p:nvPr>
        </p:nvSpPr>
        <p:spPr>
          <a:xfrm>
            <a:off x="381000" y="1524000"/>
            <a:ext cx="8610600" cy="5334000"/>
          </a:xfrm>
        </p:spPr>
        <p:txBody>
          <a:bodyPr/>
          <a:lstStyle/>
          <a:p>
            <a:pPr algn="just">
              <a:lnSpc>
                <a:spcPct val="80000"/>
              </a:lnSpc>
              <a:buFontTx/>
              <a:buNone/>
            </a:pPr>
            <a:r>
              <a:rPr lang="ru-RU" altLang="ru-RU" sz="2400" dirty="0"/>
              <a:t>	</a:t>
            </a:r>
            <a:r>
              <a:rPr lang="ru-RU" altLang="ru-RU" sz="2800" dirty="0">
                <a:solidFill>
                  <a:schemeClr val="tx1"/>
                </a:solidFill>
                <a:latin typeface="Times New Roman" panose="02020603050405020304" pitchFamily="18" charset="0"/>
                <a:cs typeface="Times New Roman" panose="02020603050405020304" pitchFamily="18" charset="0"/>
              </a:rPr>
              <a:t>«С земли еще не сошел снег, а в душу уже просится весна. Земля холодна, грязь со снегом хлюпает под ногами, но как кругом все весело, ласково, приветливо!</a:t>
            </a:r>
          </a:p>
          <a:p>
            <a:pPr algn="just">
              <a:lnSpc>
                <a:spcPct val="80000"/>
              </a:lnSpc>
              <a:buFontTx/>
              <a:buNone/>
            </a:pPr>
            <a:r>
              <a:rPr lang="ru-RU" altLang="ru-RU" sz="2800" dirty="0">
                <a:solidFill>
                  <a:schemeClr val="tx1"/>
                </a:solidFill>
                <a:latin typeface="Times New Roman" panose="02020603050405020304" pitchFamily="18" charset="0"/>
                <a:cs typeface="Times New Roman" panose="02020603050405020304" pitchFamily="18" charset="0"/>
              </a:rPr>
              <a:t>	Воздух так ясен и прозрачен, что если взобраться на голубятню или колокольню, то, кажется, увидишь всю вселенную от края до края.</a:t>
            </a:r>
          </a:p>
          <a:p>
            <a:pPr algn="just">
              <a:lnSpc>
                <a:spcPct val="80000"/>
              </a:lnSpc>
              <a:buFontTx/>
              <a:buNone/>
            </a:pPr>
            <a:r>
              <a:rPr lang="ru-RU" altLang="ru-RU" sz="2800" dirty="0">
                <a:solidFill>
                  <a:schemeClr val="tx1"/>
                </a:solidFill>
                <a:latin typeface="Times New Roman" panose="02020603050405020304" pitchFamily="18" charset="0"/>
                <a:cs typeface="Times New Roman" panose="02020603050405020304" pitchFamily="18" charset="0"/>
              </a:rPr>
              <a:t>	Солнце светит ярко, и лучи его, играя и улыбаясь, купаются в лужах вместе с воробьями.</a:t>
            </a:r>
          </a:p>
          <a:p>
            <a:pPr algn="just">
              <a:lnSpc>
                <a:spcPct val="80000"/>
              </a:lnSpc>
              <a:buFontTx/>
              <a:buNone/>
            </a:pPr>
            <a:r>
              <a:rPr lang="ru-RU" altLang="ru-RU" sz="2800" dirty="0">
                <a:solidFill>
                  <a:schemeClr val="tx1"/>
                </a:solidFill>
                <a:latin typeface="Times New Roman" panose="02020603050405020304" pitchFamily="18" charset="0"/>
                <a:cs typeface="Times New Roman" panose="02020603050405020304" pitchFamily="18" charset="0"/>
              </a:rPr>
              <a:t>	Речка надувается и темнеет; она уже проснулась и не сегодня – завтра заревет. Деревья голы, но уже живут, дышат...»</a:t>
            </a:r>
          </a:p>
        </p:txBody>
      </p:sp>
      <p:sp>
        <p:nvSpPr>
          <p:cNvPr id="2050" name="Rectangle 2">
            <a:extLst>
              <a:ext uri="{FF2B5EF4-FFF2-40B4-BE49-F238E27FC236}">
                <a16:creationId xmlns:a16="http://schemas.microsoft.com/office/drawing/2014/main" id="{D3F0F6BE-A816-DB46-82C5-DD771F294FA0}"/>
              </a:ext>
            </a:extLst>
          </p:cNvPr>
          <p:cNvSpPr>
            <a:spLocks noGrp="1" noChangeArrowheads="1"/>
          </p:cNvSpPr>
          <p:nvPr>
            <p:ph type="title"/>
          </p:nvPr>
        </p:nvSpPr>
        <p:spPr/>
        <p:txBody>
          <a:bodyPr>
            <a:normAutofit/>
          </a:bodyPr>
          <a:lstStyle/>
          <a:p>
            <a:pPr algn="ctr" fontAlgn="auto">
              <a:spcAft>
                <a:spcPts val="0"/>
              </a:spcAft>
              <a:defRPr/>
            </a:pPr>
            <a:r>
              <a:rPr lang="ru-RU" sz="2800" dirty="0">
                <a:solidFill>
                  <a:srgbClr val="FF0000"/>
                </a:solidFill>
                <a:latin typeface="Times New Roman" panose="02020603050405020304" pitchFamily="18" charset="0"/>
                <a:cs typeface="Times New Roman" panose="02020603050405020304" pitchFamily="18" charset="0"/>
              </a:rPr>
              <a:t>Отрывок из рассказа А.П. Чехова «Весной».</a:t>
            </a:r>
          </a:p>
        </p:txBody>
      </p:sp>
    </p:spTree>
    <p:extLst>
      <p:ext uri="{BB962C8B-B14F-4D97-AF65-F5344CB8AC3E}">
        <p14:creationId xmlns:p14="http://schemas.microsoft.com/office/powerpoint/2010/main" val="3362128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Заголовок 1">
            <a:extLst>
              <a:ext uri="{FF2B5EF4-FFF2-40B4-BE49-F238E27FC236}">
                <a16:creationId xmlns:a16="http://schemas.microsoft.com/office/drawing/2014/main" id="{F5A9E714-9507-9D4B-A39D-1FC4F8DE6A02}"/>
              </a:ext>
            </a:extLst>
          </p:cNvPr>
          <p:cNvSpPr>
            <a:spLocks noGrp="1"/>
          </p:cNvSpPr>
          <p:nvPr>
            <p:ph type="title" idx="4294967295"/>
          </p:nvPr>
        </p:nvSpPr>
        <p:spPr>
          <a:xfrm>
            <a:off x="5562600" y="304800"/>
            <a:ext cx="3048000" cy="6248400"/>
          </a:xfrm>
        </p:spPr>
        <p:txBody>
          <a:bodyPr>
            <a:normAutofit fontScale="90000"/>
          </a:bodyPr>
          <a:lstStyle/>
          <a:p>
            <a:pPr algn="r" fontAlgn="auto">
              <a:spcAft>
                <a:spcPts val="0"/>
              </a:spcAft>
              <a:defRPr/>
            </a:pPr>
            <a:br>
              <a:rPr lang="ru-RU" i="1" dirty="0">
                <a:solidFill>
                  <a:srgbClr val="93540A"/>
                </a:solidFill>
              </a:rPr>
            </a:br>
            <a:r>
              <a:rPr lang="ru-RU" sz="4000" i="1" dirty="0">
                <a:solidFill>
                  <a:srgbClr val="93540A"/>
                </a:solidFill>
              </a:rPr>
              <a:t>Федор Иванович Тютчев</a:t>
            </a:r>
            <a:br>
              <a:rPr lang="ru-RU" sz="4000" i="1" dirty="0">
                <a:solidFill>
                  <a:srgbClr val="93540A"/>
                </a:solidFill>
              </a:rPr>
            </a:br>
            <a:br>
              <a:rPr lang="ru-RU" sz="4000" i="1" dirty="0">
                <a:solidFill>
                  <a:srgbClr val="93540A"/>
                </a:solidFill>
              </a:rPr>
            </a:br>
            <a:r>
              <a:rPr lang="ru-RU" sz="4000" i="1" dirty="0">
                <a:solidFill>
                  <a:srgbClr val="4C376B"/>
                </a:solidFill>
              </a:rPr>
              <a:t> «Зима недаром злится…»</a:t>
            </a:r>
            <a:br>
              <a:rPr lang="ru-RU" sz="4000" i="1" dirty="0">
                <a:solidFill>
                  <a:srgbClr val="4C376B"/>
                </a:solidFill>
              </a:rPr>
            </a:br>
            <a:br>
              <a:rPr lang="ru-RU" sz="4000" i="1" dirty="0">
                <a:solidFill>
                  <a:srgbClr val="4C376B"/>
                </a:solidFill>
              </a:rPr>
            </a:br>
            <a:r>
              <a:rPr lang="ru-RU" sz="4000" i="1" dirty="0">
                <a:solidFill>
                  <a:srgbClr val="4C376B"/>
                </a:solidFill>
              </a:rPr>
              <a:t>«Весенние воды»</a:t>
            </a:r>
            <a:r>
              <a:rPr lang="ru-RU" i="1" dirty="0">
                <a:solidFill>
                  <a:srgbClr val="4C376B"/>
                </a:solidFill>
              </a:rPr>
              <a:t> </a:t>
            </a:r>
            <a:br>
              <a:rPr lang="ru-RU" i="1" dirty="0">
                <a:solidFill>
                  <a:srgbClr val="93540A"/>
                </a:solidFill>
              </a:rPr>
            </a:br>
            <a:endParaRPr lang="ru-RU" dirty="0"/>
          </a:p>
        </p:txBody>
      </p:sp>
      <p:pic>
        <p:nvPicPr>
          <p:cNvPr id="11267" name="Picture 2" descr="C:\Users\иван\Downloads\Tutchev.jpg">
            <a:extLst>
              <a:ext uri="{FF2B5EF4-FFF2-40B4-BE49-F238E27FC236}">
                <a16:creationId xmlns:a16="http://schemas.microsoft.com/office/drawing/2014/main" id="{F518C839-38E0-C546-99AD-17A1541250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3" y="209550"/>
            <a:ext cx="4935537"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36990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41961B57-E74F-8144-B09A-6AABB471DCC4}"/>
              </a:ext>
            </a:extLst>
          </p:cNvPr>
          <p:cNvSpPr>
            <a:spLocks noGrp="1"/>
          </p:cNvSpPr>
          <p:nvPr>
            <p:ph type="title" idx="4294967295"/>
          </p:nvPr>
        </p:nvSpPr>
        <p:spPr>
          <a:xfrm>
            <a:off x="5257800" y="274638"/>
            <a:ext cx="3886200" cy="6107112"/>
          </a:xfrm>
        </p:spPr>
        <p:txBody>
          <a:bodyPr/>
          <a:lstStyle/>
          <a:p>
            <a:pPr fontAlgn="auto">
              <a:spcAft>
                <a:spcPts val="0"/>
              </a:spcAft>
              <a:defRPr/>
            </a:pPr>
            <a:r>
              <a:rPr lang="ru-RU" sz="3600" i="1" dirty="0">
                <a:solidFill>
                  <a:srgbClr val="93540A"/>
                </a:solidFill>
              </a:rPr>
              <a:t>Александр Александрович Блок</a:t>
            </a:r>
            <a:br>
              <a:rPr lang="ru-RU" i="1" dirty="0">
                <a:solidFill>
                  <a:srgbClr val="93540A"/>
                </a:solidFill>
              </a:rPr>
            </a:br>
            <a:br>
              <a:rPr lang="ru-RU" i="1" dirty="0">
                <a:solidFill>
                  <a:srgbClr val="93540A"/>
                </a:solidFill>
              </a:rPr>
            </a:br>
            <a:r>
              <a:rPr lang="ru-RU" i="1" dirty="0">
                <a:solidFill>
                  <a:srgbClr val="4C376B"/>
                </a:solidFill>
              </a:rPr>
              <a:t>«На лугу»</a:t>
            </a:r>
            <a:br>
              <a:rPr lang="ru-RU" i="1" dirty="0">
                <a:solidFill>
                  <a:srgbClr val="4C376B"/>
                </a:solidFill>
              </a:rPr>
            </a:br>
            <a:br>
              <a:rPr lang="ru-RU" i="1" dirty="0">
                <a:solidFill>
                  <a:srgbClr val="93540A"/>
                </a:solidFill>
              </a:rPr>
            </a:br>
            <a:endParaRPr lang="ru-RU" dirty="0"/>
          </a:p>
        </p:txBody>
      </p:sp>
      <p:pic>
        <p:nvPicPr>
          <p:cNvPr id="13315" name="Picture 2" descr="C:\Users\иван\Downloads\blok.jpg">
            <a:extLst>
              <a:ext uri="{FF2B5EF4-FFF2-40B4-BE49-F238E27FC236}">
                <a16:creationId xmlns:a16="http://schemas.microsoft.com/office/drawing/2014/main" id="{4633B748-08F1-694F-BBB8-BF66FB7918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4718050" cy="626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77596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BF299F-A76C-424E-8DA6-B51AF21AF143}"/>
              </a:ext>
            </a:extLst>
          </p:cNvPr>
          <p:cNvSpPr txBox="1"/>
          <p:nvPr/>
        </p:nvSpPr>
        <p:spPr>
          <a:xfrm>
            <a:off x="375333" y="2348880"/>
            <a:ext cx="8301124" cy="2554545"/>
          </a:xfrm>
          <a:prstGeom prst="rect">
            <a:avLst/>
          </a:prstGeom>
          <a:noFill/>
        </p:spPr>
        <p:txBody>
          <a:bodyPr wrap="square" rtlCol="0">
            <a:spAutoFit/>
          </a:bodyPr>
          <a:lstStyle/>
          <a:p>
            <a:pPr algn="ctr"/>
            <a:r>
              <a:rPr lang="ru-RU" sz="3200" b="1" dirty="0">
                <a:solidFill>
                  <a:srgbClr val="FF0000"/>
                </a:solidFill>
                <a:latin typeface="Times New Roman" panose="02020603050405020304" pitchFamily="18" charset="0"/>
                <a:cs typeface="Times New Roman" panose="02020603050405020304" pitchFamily="18" charset="0"/>
              </a:rPr>
              <a:t>Урок 1. 12 мая 2020 г.</a:t>
            </a:r>
          </a:p>
          <a:p>
            <a:pPr algn="ctr"/>
            <a:endParaRPr lang="ru-RU" sz="3200" b="1" dirty="0">
              <a:solidFill>
                <a:srgbClr val="FF0000"/>
              </a:solidFill>
              <a:latin typeface="Times New Roman" panose="02020603050405020304" pitchFamily="18" charset="0"/>
              <a:cs typeface="Times New Roman" panose="02020603050405020304" pitchFamily="18" charset="0"/>
            </a:endParaRPr>
          </a:p>
          <a:p>
            <a:pPr algn="ctr"/>
            <a:r>
              <a:rPr lang="ru-RU" sz="3200" b="1" dirty="0">
                <a:solidFill>
                  <a:srgbClr val="FF0000"/>
                </a:solidFill>
                <a:latin typeface="Times New Roman" panose="02020603050405020304" pitchFamily="18" charset="0"/>
                <a:cs typeface="Times New Roman" panose="02020603050405020304" pitchFamily="18" charset="0"/>
              </a:rPr>
              <a:t>Стихотворение А. </a:t>
            </a:r>
            <a:r>
              <a:rPr lang="ru-RU" sz="3200" b="1" dirty="0" err="1">
                <a:solidFill>
                  <a:srgbClr val="FF0000"/>
                </a:solidFill>
                <a:latin typeface="Times New Roman" panose="02020603050405020304" pitchFamily="18" charset="0"/>
                <a:cs typeface="Times New Roman" panose="02020603050405020304" pitchFamily="18" charset="0"/>
              </a:rPr>
              <a:t>Барто</a:t>
            </a:r>
            <a:r>
              <a:rPr lang="ru-RU" sz="3200" b="1" dirty="0">
                <a:solidFill>
                  <a:srgbClr val="FF0000"/>
                </a:solidFill>
                <a:latin typeface="Times New Roman" panose="02020603050405020304" pitchFamily="18" charset="0"/>
                <a:cs typeface="Times New Roman" panose="02020603050405020304" pitchFamily="18" charset="0"/>
              </a:rPr>
              <a:t> «Весна, весна на улице»</a:t>
            </a:r>
          </a:p>
          <a:p>
            <a:pPr algn="ctr"/>
            <a:r>
              <a:rPr lang="ru-RU" sz="3200" b="1" dirty="0">
                <a:solidFill>
                  <a:srgbClr val="FF0000"/>
                </a:solidFill>
                <a:latin typeface="Times New Roman" panose="02020603050405020304" pitchFamily="18" charset="0"/>
                <a:cs typeface="Times New Roman" panose="02020603050405020304" pitchFamily="18" charset="0"/>
              </a:rPr>
              <a:t>Доп. чтение Р. </a:t>
            </a:r>
            <a:r>
              <a:rPr lang="ru-RU" sz="3200" b="1" dirty="0" err="1">
                <a:solidFill>
                  <a:srgbClr val="FF0000"/>
                </a:solidFill>
                <a:latin typeface="Times New Roman" panose="02020603050405020304" pitchFamily="18" charset="0"/>
                <a:cs typeface="Times New Roman" panose="02020603050405020304" pitchFamily="18" charset="0"/>
              </a:rPr>
              <a:t>Сеф</a:t>
            </a:r>
            <a:r>
              <a:rPr lang="ru-RU" sz="3200" b="1" dirty="0">
                <a:solidFill>
                  <a:srgbClr val="FF0000"/>
                </a:solidFill>
                <a:latin typeface="Times New Roman" panose="02020603050405020304" pitchFamily="18" charset="0"/>
                <a:cs typeface="Times New Roman" panose="02020603050405020304" pitchFamily="18" charset="0"/>
              </a:rPr>
              <a:t> «Чудо» </a:t>
            </a:r>
          </a:p>
        </p:txBody>
      </p:sp>
    </p:spTree>
    <p:extLst>
      <p:ext uri="{BB962C8B-B14F-4D97-AF65-F5344CB8AC3E}">
        <p14:creationId xmlns:p14="http://schemas.microsoft.com/office/powerpoint/2010/main" val="4018642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a:extLst>
              <a:ext uri="{FF2B5EF4-FFF2-40B4-BE49-F238E27FC236}">
                <a16:creationId xmlns:a16="http://schemas.microsoft.com/office/drawing/2014/main" id="{11DA1C08-2B62-B941-897B-1405BAA74F42}"/>
              </a:ext>
            </a:extLst>
          </p:cNvPr>
          <p:cNvSpPr>
            <a:spLocks noGrp="1"/>
          </p:cNvSpPr>
          <p:nvPr>
            <p:ph type="title" idx="4294967295"/>
          </p:nvPr>
        </p:nvSpPr>
        <p:spPr>
          <a:xfrm>
            <a:off x="5257800" y="274638"/>
            <a:ext cx="3505200" cy="6323012"/>
          </a:xfrm>
        </p:spPr>
        <p:txBody>
          <a:bodyPr>
            <a:normAutofit fontScale="90000"/>
          </a:bodyPr>
          <a:lstStyle/>
          <a:p>
            <a:pPr algn="r" fontAlgn="auto">
              <a:spcAft>
                <a:spcPts val="0"/>
              </a:spcAft>
              <a:defRPr/>
            </a:pPr>
            <a:br>
              <a:rPr lang="ru-RU" i="1" dirty="0">
                <a:solidFill>
                  <a:srgbClr val="93540A"/>
                </a:solidFill>
              </a:rPr>
            </a:br>
            <a:br>
              <a:rPr lang="ru-RU" i="1" dirty="0">
                <a:solidFill>
                  <a:srgbClr val="93540A"/>
                </a:solidFill>
              </a:rPr>
            </a:br>
            <a:r>
              <a:rPr lang="ru-RU" i="1" dirty="0">
                <a:solidFill>
                  <a:srgbClr val="93540A"/>
                </a:solidFill>
              </a:rPr>
              <a:t>Самуил Яковлевич Маршак</a:t>
            </a:r>
            <a:br>
              <a:rPr lang="ru-RU" i="1" dirty="0">
                <a:solidFill>
                  <a:srgbClr val="93540A"/>
                </a:solidFill>
              </a:rPr>
            </a:br>
            <a:br>
              <a:rPr lang="ru-RU" i="1" dirty="0">
                <a:solidFill>
                  <a:srgbClr val="93540A"/>
                </a:solidFill>
              </a:rPr>
            </a:br>
            <a:r>
              <a:rPr lang="ru-RU" i="1" dirty="0">
                <a:solidFill>
                  <a:srgbClr val="4C376B"/>
                </a:solidFill>
              </a:rPr>
              <a:t> </a:t>
            </a:r>
            <a:br>
              <a:rPr lang="ru-RU" i="1" dirty="0">
                <a:solidFill>
                  <a:srgbClr val="4C376B"/>
                </a:solidFill>
              </a:rPr>
            </a:br>
            <a:r>
              <a:rPr lang="ru-RU" i="1" dirty="0">
                <a:solidFill>
                  <a:srgbClr val="4C376B"/>
                </a:solidFill>
              </a:rPr>
              <a:t>«Снег уже теперь не тот…» </a:t>
            </a:r>
            <a:br>
              <a:rPr lang="ru-RU" i="1" dirty="0">
                <a:solidFill>
                  <a:srgbClr val="93540A"/>
                </a:solidFill>
              </a:rPr>
            </a:br>
            <a:br>
              <a:rPr lang="ru-RU" i="1" dirty="0">
                <a:solidFill>
                  <a:srgbClr val="93540A"/>
                </a:solidFill>
              </a:rPr>
            </a:br>
            <a:br>
              <a:rPr lang="ru-RU" i="1" dirty="0">
                <a:solidFill>
                  <a:srgbClr val="93540A"/>
                </a:solidFill>
              </a:rPr>
            </a:br>
            <a:endParaRPr lang="ru-RU" dirty="0"/>
          </a:p>
        </p:txBody>
      </p:sp>
      <p:pic>
        <p:nvPicPr>
          <p:cNvPr id="14339" name="Picture 2" descr="C:\Users\иван\Downloads\маршак.jpg">
            <a:extLst>
              <a:ext uri="{FF2B5EF4-FFF2-40B4-BE49-F238E27FC236}">
                <a16:creationId xmlns:a16="http://schemas.microsoft.com/office/drawing/2014/main" id="{1145A45C-46FA-5B4F-BBF9-79CA99E7F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238125"/>
            <a:ext cx="4860925" cy="643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784713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иван\Downloads\5606.jpg">
            <a:extLst>
              <a:ext uri="{FF2B5EF4-FFF2-40B4-BE49-F238E27FC236}">
                <a16:creationId xmlns:a16="http://schemas.microsoft.com/office/drawing/2014/main" id="{096D530B-C121-2349-814F-7825562F0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452438"/>
            <a:ext cx="6119812" cy="632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53285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Users\иван\Downloads\0_12c8f_bfd66758_-1-L.jpg">
            <a:extLst>
              <a:ext uri="{FF2B5EF4-FFF2-40B4-BE49-F238E27FC236}">
                <a16:creationId xmlns:a16="http://schemas.microsoft.com/office/drawing/2014/main" id="{9CE1791B-3958-F14F-9C0E-FA058614B7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50838"/>
            <a:ext cx="8351838"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783474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иван\Downloads\1264597980_16.jpg">
            <a:extLst>
              <a:ext uri="{FF2B5EF4-FFF2-40B4-BE49-F238E27FC236}">
                <a16:creationId xmlns:a16="http://schemas.microsoft.com/office/drawing/2014/main" id="{2FFE472D-E572-1940-9598-552FEE93E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11150"/>
            <a:ext cx="8064500" cy="621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38729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иван\Downloads\lastochra_der.jpg">
            <a:extLst>
              <a:ext uri="{FF2B5EF4-FFF2-40B4-BE49-F238E27FC236}">
                <a16:creationId xmlns:a16="http://schemas.microsoft.com/office/drawing/2014/main" id="{0ADBA495-D9E2-F94E-802A-F52D78B02C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334963"/>
            <a:ext cx="6697662"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745905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1A1441-88AF-AF46-B17B-027545D34C16}"/>
              </a:ext>
            </a:extLst>
          </p:cNvPr>
          <p:cNvSpPr txBox="1"/>
          <p:nvPr/>
        </p:nvSpPr>
        <p:spPr>
          <a:xfrm>
            <a:off x="827584" y="1700808"/>
            <a:ext cx="7905599" cy="2862322"/>
          </a:xfrm>
          <a:prstGeom prst="rect">
            <a:avLst/>
          </a:prstGeom>
          <a:noFill/>
        </p:spPr>
        <p:txBody>
          <a:bodyPr wrap="square" rtlCol="0">
            <a:spAutoFit/>
          </a:bodyPr>
          <a:lstStyle/>
          <a:p>
            <a:pPr algn="ctr"/>
            <a:r>
              <a:rPr lang="ru-RU" sz="3600" b="1" dirty="0">
                <a:solidFill>
                  <a:srgbClr val="FF0000"/>
                </a:solidFill>
                <a:latin typeface="Times New Roman" panose="02020603050405020304" pitchFamily="18" charset="0"/>
                <a:cs typeface="Times New Roman" panose="02020603050405020304" pitchFamily="18" charset="0"/>
              </a:rPr>
              <a:t>Урок 2. 13 мая 2020 г.</a:t>
            </a:r>
          </a:p>
          <a:p>
            <a:pPr algn="ctr"/>
            <a:r>
              <a:rPr lang="ru-RU" sz="3600" b="1" dirty="0">
                <a:solidFill>
                  <a:srgbClr val="FF0000"/>
                </a:solidFill>
                <a:latin typeface="Times New Roman" panose="02020603050405020304" pitchFamily="18" charset="0"/>
                <a:cs typeface="Times New Roman" panose="02020603050405020304" pitchFamily="18" charset="0"/>
              </a:rPr>
              <a:t>Урок 3. 14 мая 2020 г.</a:t>
            </a:r>
          </a:p>
          <a:p>
            <a:pPr algn="ctr"/>
            <a:endParaRPr lang="ru-RU" sz="3600" b="1" dirty="0">
              <a:solidFill>
                <a:srgbClr val="FF0000"/>
              </a:solidFill>
              <a:latin typeface="Times New Roman" panose="02020603050405020304" pitchFamily="18" charset="0"/>
              <a:cs typeface="Times New Roman" panose="02020603050405020304" pitchFamily="18" charset="0"/>
            </a:endParaRPr>
          </a:p>
          <a:p>
            <a:pPr algn="ctr"/>
            <a:r>
              <a:rPr lang="ru-RU" sz="3600" b="1" dirty="0">
                <a:solidFill>
                  <a:srgbClr val="FF0000"/>
                </a:solidFill>
                <a:latin typeface="Times New Roman" panose="02020603050405020304" pitchFamily="18" charset="0"/>
                <a:cs typeface="Times New Roman" panose="02020603050405020304" pitchFamily="18" charset="0"/>
              </a:rPr>
              <a:t>Русские народные сказки (обобщающая презентация).</a:t>
            </a:r>
            <a:endParaRPr lang="ru-RU" sz="3600" dirty="0"/>
          </a:p>
        </p:txBody>
      </p:sp>
    </p:spTree>
    <p:extLst>
      <p:ext uri="{BB962C8B-B14F-4D97-AF65-F5344CB8AC3E}">
        <p14:creationId xmlns:p14="http://schemas.microsoft.com/office/powerpoint/2010/main" val="919122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414338"/>
            <a:ext cx="7772400" cy="1143000"/>
          </a:xfrm>
        </p:spPr>
        <p:txBody>
          <a:bodyPr/>
          <a:lstStyle/>
          <a:p>
            <a:pPr eaLnBrk="1" hangingPunct="1">
              <a:defRPr/>
            </a:pPr>
            <a:r>
              <a:rPr lang="ru-RU" sz="4800" b="1">
                <a:solidFill>
                  <a:srgbClr val="FF0066"/>
                </a:solidFill>
                <a:latin typeface="Garamond" pitchFamily="18" charset="0"/>
              </a:rPr>
              <a:t>Что такое сказка?</a:t>
            </a:r>
          </a:p>
        </p:txBody>
      </p:sp>
      <p:sp>
        <p:nvSpPr>
          <p:cNvPr id="4099" name="Text Box 3"/>
          <p:cNvSpPr txBox="1">
            <a:spLocks noChangeArrowheads="1"/>
          </p:cNvSpPr>
          <p:nvPr/>
        </p:nvSpPr>
        <p:spPr bwMode="auto">
          <a:xfrm>
            <a:off x="468313" y="1295400"/>
            <a:ext cx="8294687" cy="2100263"/>
          </a:xfrm>
          <a:prstGeom prst="rect">
            <a:avLst/>
          </a:prstGeom>
          <a:noFill/>
          <a:ln w="9525">
            <a:noFill/>
            <a:miter lim="800000"/>
            <a:headEnd/>
            <a:tailEnd/>
          </a:ln>
          <a:effectLst/>
        </p:spPr>
        <p:txBody>
          <a:bodyPr>
            <a:spAutoFit/>
          </a:bodyPr>
          <a:lstStyle/>
          <a:p>
            <a:pPr>
              <a:spcBef>
                <a:spcPct val="50000"/>
              </a:spcBef>
            </a:pPr>
            <a:r>
              <a:rPr lang="ru-RU" sz="2400" b="1">
                <a:solidFill>
                  <a:srgbClr val="FF0066"/>
                </a:solidFill>
                <a:latin typeface="Garamond" pitchFamily="18" charset="0"/>
              </a:rPr>
              <a:t>Русские пословицы и поговорки гласят:</a:t>
            </a:r>
          </a:p>
          <a:p>
            <a:pPr>
              <a:spcBef>
                <a:spcPct val="50000"/>
              </a:spcBef>
              <a:buFont typeface="Wingdings" pitchFamily="2" charset="2"/>
              <a:buChar char="v"/>
            </a:pPr>
            <a:r>
              <a:rPr lang="ru-RU" sz="2400" b="1">
                <a:latin typeface="Garamond" pitchFamily="18" charset="0"/>
              </a:rPr>
              <a:t> «Не рассказывай сказки»</a:t>
            </a:r>
          </a:p>
          <a:p>
            <a:pPr>
              <a:spcBef>
                <a:spcPct val="50000"/>
              </a:spcBef>
              <a:buFont typeface="Wingdings" pitchFamily="2" charset="2"/>
              <a:buChar char="v"/>
            </a:pPr>
            <a:r>
              <a:rPr lang="ru-RU" sz="2400" b="1">
                <a:latin typeface="Garamond" pitchFamily="18" charset="0"/>
              </a:rPr>
              <a:t>«Сказка – складка, а песня – быль»</a:t>
            </a:r>
          </a:p>
          <a:p>
            <a:pPr>
              <a:spcBef>
                <a:spcPct val="50000"/>
              </a:spcBef>
              <a:buFont typeface="Wingdings" pitchFamily="2" charset="2"/>
              <a:buChar char="v"/>
            </a:pPr>
            <a:r>
              <a:rPr lang="ru-RU" sz="2400" b="1">
                <a:latin typeface="Garamond" pitchFamily="18" charset="0"/>
              </a:rPr>
              <a:t>«Сказка – ложь, а песня - правда»</a:t>
            </a:r>
          </a:p>
        </p:txBody>
      </p:sp>
      <p:sp>
        <p:nvSpPr>
          <p:cNvPr id="4100" name="Text Box 4"/>
          <p:cNvSpPr txBox="1">
            <a:spLocks noChangeArrowheads="1"/>
          </p:cNvSpPr>
          <p:nvPr/>
        </p:nvSpPr>
        <p:spPr bwMode="auto">
          <a:xfrm>
            <a:off x="468313" y="3810000"/>
            <a:ext cx="7761287" cy="1552575"/>
          </a:xfrm>
          <a:prstGeom prst="rect">
            <a:avLst/>
          </a:prstGeom>
          <a:noFill/>
          <a:ln w="9525">
            <a:noFill/>
            <a:miter lim="800000"/>
            <a:headEnd/>
            <a:tailEnd/>
          </a:ln>
          <a:effectLst/>
        </p:spPr>
        <p:txBody>
          <a:bodyPr>
            <a:spAutoFit/>
          </a:bodyPr>
          <a:lstStyle/>
          <a:p>
            <a:pPr>
              <a:spcBef>
                <a:spcPct val="50000"/>
              </a:spcBef>
            </a:pPr>
            <a:r>
              <a:rPr lang="ru-RU" sz="2400" b="1">
                <a:solidFill>
                  <a:srgbClr val="FF0066"/>
                </a:solidFill>
                <a:latin typeface="Garamond" pitchFamily="18" charset="0"/>
              </a:rPr>
              <a:t>Но А.С. Пушкин сказал:</a:t>
            </a:r>
          </a:p>
          <a:p>
            <a:pPr>
              <a:spcBef>
                <a:spcPct val="50000"/>
              </a:spcBef>
            </a:pPr>
            <a:r>
              <a:rPr lang="ru-RU" sz="2400" b="1">
                <a:latin typeface="Garamond" pitchFamily="18" charset="0"/>
              </a:rPr>
              <a:t>«Сказка – ложь, да в ней намек…..»</a:t>
            </a:r>
          </a:p>
          <a:p>
            <a:pPr>
              <a:spcBef>
                <a:spcPct val="50000"/>
              </a:spcBef>
            </a:pPr>
            <a:endParaRPr lang="ru-RU" sz="2400" b="1">
              <a:solidFill>
                <a:srgbClr val="000066"/>
              </a:solidFill>
              <a:latin typeface="Garamond" pitchFamily="18" charset="0"/>
            </a:endParaRPr>
          </a:p>
        </p:txBody>
      </p:sp>
      <p:sp>
        <p:nvSpPr>
          <p:cNvPr id="4101" name="Text Box 5"/>
          <p:cNvSpPr txBox="1">
            <a:spLocks noChangeArrowheads="1"/>
          </p:cNvSpPr>
          <p:nvPr/>
        </p:nvSpPr>
        <p:spPr bwMode="auto">
          <a:xfrm>
            <a:off x="609600" y="5334000"/>
            <a:ext cx="7772400" cy="579438"/>
          </a:xfrm>
          <a:prstGeom prst="rect">
            <a:avLst/>
          </a:prstGeom>
          <a:noFill/>
          <a:ln w="9525">
            <a:noFill/>
            <a:miter lim="800000"/>
            <a:headEnd/>
            <a:tailEnd/>
          </a:ln>
          <a:effectLst/>
        </p:spPr>
        <p:txBody>
          <a:bodyPr>
            <a:spAutoFit/>
          </a:bodyPr>
          <a:lstStyle/>
          <a:p>
            <a:pPr>
              <a:spcBef>
                <a:spcPct val="50000"/>
              </a:spcBef>
            </a:pPr>
            <a:r>
              <a:rPr lang="ru-RU" sz="3200" b="1">
                <a:solidFill>
                  <a:srgbClr val="FF0066"/>
                </a:solidFill>
                <a:latin typeface="Garamond" pitchFamily="18" charset="0"/>
              </a:rPr>
              <a:t>Может быть не все в сказке вымысел?</a:t>
            </a:r>
          </a:p>
        </p:txBody>
      </p:sp>
      <p:pic>
        <p:nvPicPr>
          <p:cNvPr id="4102" name="Picture 9" descr="Рисунок2"/>
          <p:cNvPicPr>
            <a:picLocks noChangeAspect="1" noChangeArrowheads="1"/>
          </p:cNvPicPr>
          <p:nvPr/>
        </p:nvPicPr>
        <p:blipFill>
          <a:blip r:embed="rId2"/>
          <a:srcRect/>
          <a:stretch>
            <a:fillRect/>
          </a:stretch>
        </p:blipFill>
        <p:spPr bwMode="auto">
          <a:xfrm>
            <a:off x="6084888" y="1773238"/>
            <a:ext cx="2425700" cy="2882900"/>
          </a:xfrm>
          <a:prstGeom prst="rect">
            <a:avLst/>
          </a:prstGeom>
          <a:noFill/>
          <a:ln w="9525">
            <a:noFill/>
            <a:miter lim="800000"/>
            <a:headEnd/>
            <a:tailEnd/>
          </a:ln>
        </p:spPr>
      </p:pic>
    </p:spTree>
    <p:extLst>
      <p:ext uri="{BB962C8B-B14F-4D97-AF65-F5344CB8AC3E}">
        <p14:creationId xmlns:p14="http://schemas.microsoft.com/office/powerpoint/2010/main" val="963193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31913" y="414338"/>
            <a:ext cx="6477000" cy="1143000"/>
          </a:xfrm>
        </p:spPr>
        <p:txBody>
          <a:bodyPr/>
          <a:lstStyle/>
          <a:p>
            <a:pPr eaLnBrk="1" hangingPunct="1">
              <a:defRPr/>
            </a:pPr>
            <a:r>
              <a:rPr lang="ru-RU" sz="4800" b="1">
                <a:solidFill>
                  <a:srgbClr val="FF0066"/>
                </a:solidFill>
                <a:latin typeface="Garamond" pitchFamily="18" charset="0"/>
              </a:rPr>
              <a:t>Виды сказок</a:t>
            </a:r>
          </a:p>
        </p:txBody>
      </p:sp>
      <p:sp>
        <p:nvSpPr>
          <p:cNvPr id="5123" name="Text Box 3"/>
          <p:cNvSpPr txBox="1">
            <a:spLocks noChangeArrowheads="1"/>
          </p:cNvSpPr>
          <p:nvPr/>
        </p:nvSpPr>
        <p:spPr bwMode="auto">
          <a:xfrm>
            <a:off x="457200" y="1143000"/>
            <a:ext cx="8229600" cy="457200"/>
          </a:xfrm>
          <a:prstGeom prst="rect">
            <a:avLst/>
          </a:prstGeom>
          <a:noFill/>
          <a:ln w="9525">
            <a:noFill/>
            <a:miter lim="800000"/>
            <a:headEnd/>
            <a:tailEnd/>
          </a:ln>
          <a:effectLst/>
        </p:spPr>
        <p:txBody>
          <a:bodyPr>
            <a:spAutoFit/>
          </a:bodyPr>
          <a:lstStyle/>
          <a:p>
            <a:pPr>
              <a:spcBef>
                <a:spcPct val="50000"/>
              </a:spcBef>
            </a:pPr>
            <a:endParaRPr lang="ru-RU" sz="2400">
              <a:latin typeface="Times New Roman" pitchFamily="18" charset="0"/>
            </a:endParaRPr>
          </a:p>
        </p:txBody>
      </p:sp>
      <p:sp>
        <p:nvSpPr>
          <p:cNvPr id="19460" name="Text Box 4"/>
          <p:cNvSpPr txBox="1">
            <a:spLocks noChangeArrowheads="1"/>
          </p:cNvSpPr>
          <p:nvPr/>
        </p:nvSpPr>
        <p:spPr bwMode="auto">
          <a:xfrm>
            <a:off x="533400" y="1219200"/>
            <a:ext cx="7772400" cy="1066800"/>
          </a:xfrm>
          <a:prstGeom prst="rect">
            <a:avLst/>
          </a:prstGeom>
          <a:noFill/>
          <a:ln w="9525">
            <a:noFill/>
            <a:miter lim="800000"/>
            <a:headEnd/>
            <a:tailEnd/>
          </a:ln>
          <a:effectLst/>
        </p:spPr>
        <p:txBody>
          <a:bodyPr>
            <a:spAutoFit/>
          </a:bodyPr>
          <a:lstStyle/>
          <a:p>
            <a:pPr algn="ctr">
              <a:spcBef>
                <a:spcPct val="50000"/>
              </a:spcBef>
            </a:pPr>
            <a:r>
              <a:rPr lang="ru-RU" sz="3200" b="1">
                <a:latin typeface="Garamond" pitchFamily="18" charset="0"/>
              </a:rPr>
              <a:t>Традиционно сказки подразделяют на три вида:</a:t>
            </a:r>
          </a:p>
        </p:txBody>
      </p:sp>
      <p:grpSp>
        <p:nvGrpSpPr>
          <p:cNvPr id="5125" name="Group 5"/>
          <p:cNvGrpSpPr>
            <a:grpSpLocks/>
          </p:cNvGrpSpPr>
          <p:nvPr/>
        </p:nvGrpSpPr>
        <p:grpSpPr bwMode="auto">
          <a:xfrm>
            <a:off x="5105400" y="2286000"/>
            <a:ext cx="3733800" cy="3733800"/>
            <a:chOff x="3216" y="1440"/>
            <a:chExt cx="2352" cy="2352"/>
          </a:xfrm>
        </p:grpSpPr>
        <p:grpSp>
          <p:nvGrpSpPr>
            <p:cNvPr id="5136" name="Group 6"/>
            <p:cNvGrpSpPr>
              <a:grpSpLocks/>
            </p:cNvGrpSpPr>
            <p:nvPr/>
          </p:nvGrpSpPr>
          <p:grpSpPr bwMode="auto">
            <a:xfrm>
              <a:off x="3216" y="2592"/>
              <a:ext cx="2352" cy="1200"/>
              <a:chOff x="3648" y="720"/>
              <a:chExt cx="1536" cy="960"/>
            </a:xfrm>
          </p:grpSpPr>
          <p:sp>
            <p:nvSpPr>
              <p:cNvPr id="5138" name="Oval 7"/>
              <p:cNvSpPr>
                <a:spLocks noChangeArrowheads="1"/>
              </p:cNvSpPr>
              <p:nvPr/>
            </p:nvSpPr>
            <p:spPr bwMode="auto">
              <a:xfrm>
                <a:off x="3648" y="720"/>
                <a:ext cx="1536" cy="960"/>
              </a:xfrm>
              <a:prstGeom prst="ellipse">
                <a:avLst/>
              </a:prstGeom>
              <a:solidFill>
                <a:srgbClr val="FFFFCC"/>
              </a:solidFill>
              <a:ln w="9525">
                <a:solidFill>
                  <a:schemeClr val="tx1"/>
                </a:solidFill>
                <a:round/>
                <a:headEnd/>
                <a:tailEnd/>
              </a:ln>
              <a:effectLst/>
            </p:spPr>
            <p:txBody>
              <a:bodyPr wrap="none" anchor="ctr"/>
              <a:lstStyle/>
              <a:p>
                <a:endParaRPr lang="ru-RU"/>
              </a:p>
            </p:txBody>
          </p:sp>
          <p:sp>
            <p:nvSpPr>
              <p:cNvPr id="5139" name="Text Box 8"/>
              <p:cNvSpPr txBox="1">
                <a:spLocks noChangeArrowheads="1"/>
              </p:cNvSpPr>
              <p:nvPr/>
            </p:nvSpPr>
            <p:spPr bwMode="auto">
              <a:xfrm>
                <a:off x="3792" y="960"/>
                <a:ext cx="1296" cy="414"/>
              </a:xfrm>
              <a:prstGeom prst="rect">
                <a:avLst/>
              </a:prstGeom>
              <a:noFill/>
              <a:ln w="9525">
                <a:noFill/>
                <a:miter lim="800000"/>
                <a:headEnd/>
                <a:tailEnd/>
              </a:ln>
              <a:effectLst/>
            </p:spPr>
            <p:txBody>
              <a:bodyPr>
                <a:spAutoFit/>
              </a:bodyPr>
              <a:lstStyle/>
              <a:p>
                <a:pPr algn="ctr">
                  <a:spcBef>
                    <a:spcPct val="50000"/>
                  </a:spcBef>
                </a:pPr>
                <a:r>
                  <a:rPr lang="ru-RU" sz="2400" b="1">
                    <a:latin typeface="Times New Roman" pitchFamily="18" charset="0"/>
                  </a:rPr>
                  <a:t>Социально - бытовые</a:t>
                </a:r>
              </a:p>
            </p:txBody>
          </p:sp>
        </p:grpSp>
        <p:sp>
          <p:nvSpPr>
            <p:cNvPr id="5137" name="Line 9"/>
            <p:cNvSpPr>
              <a:spLocks noChangeShapeType="1"/>
            </p:cNvSpPr>
            <p:nvPr/>
          </p:nvSpPr>
          <p:spPr bwMode="auto">
            <a:xfrm>
              <a:off x="3216" y="1440"/>
              <a:ext cx="1584" cy="1056"/>
            </a:xfrm>
            <a:prstGeom prst="line">
              <a:avLst/>
            </a:prstGeom>
            <a:noFill/>
            <a:ln w="38100">
              <a:solidFill>
                <a:schemeClr val="tx1"/>
              </a:solidFill>
              <a:round/>
              <a:headEnd/>
              <a:tailEnd type="triangle" w="med" len="med"/>
            </a:ln>
            <a:effectLst/>
          </p:spPr>
          <p:txBody>
            <a:bodyPr wrap="none"/>
            <a:lstStyle/>
            <a:p>
              <a:endParaRPr lang="ru-RU"/>
            </a:p>
          </p:txBody>
        </p:sp>
      </p:grpSp>
      <p:grpSp>
        <p:nvGrpSpPr>
          <p:cNvPr id="5126" name="Group 10"/>
          <p:cNvGrpSpPr>
            <a:grpSpLocks/>
          </p:cNvGrpSpPr>
          <p:nvPr/>
        </p:nvGrpSpPr>
        <p:grpSpPr bwMode="auto">
          <a:xfrm>
            <a:off x="2590800" y="2362200"/>
            <a:ext cx="3810000" cy="2667000"/>
            <a:chOff x="1632" y="1488"/>
            <a:chExt cx="2400" cy="1680"/>
          </a:xfrm>
        </p:grpSpPr>
        <p:grpSp>
          <p:nvGrpSpPr>
            <p:cNvPr id="5132" name="Group 11"/>
            <p:cNvGrpSpPr>
              <a:grpSpLocks/>
            </p:cNvGrpSpPr>
            <p:nvPr/>
          </p:nvGrpSpPr>
          <p:grpSpPr bwMode="auto">
            <a:xfrm>
              <a:off x="1632" y="2016"/>
              <a:ext cx="2400" cy="1152"/>
              <a:chOff x="192" y="672"/>
              <a:chExt cx="1536" cy="960"/>
            </a:xfrm>
          </p:grpSpPr>
          <p:sp>
            <p:nvSpPr>
              <p:cNvPr id="5134" name="Oval 12"/>
              <p:cNvSpPr>
                <a:spLocks noChangeArrowheads="1"/>
              </p:cNvSpPr>
              <p:nvPr/>
            </p:nvSpPr>
            <p:spPr bwMode="auto">
              <a:xfrm>
                <a:off x="192" y="672"/>
                <a:ext cx="1536" cy="960"/>
              </a:xfrm>
              <a:prstGeom prst="ellipse">
                <a:avLst/>
              </a:prstGeom>
              <a:solidFill>
                <a:srgbClr val="FFFFCC"/>
              </a:solidFill>
              <a:ln w="9525">
                <a:solidFill>
                  <a:schemeClr val="tx1"/>
                </a:solidFill>
                <a:round/>
                <a:headEnd/>
                <a:tailEnd/>
              </a:ln>
              <a:effectLst/>
            </p:spPr>
            <p:txBody>
              <a:bodyPr wrap="none" anchor="ctr"/>
              <a:lstStyle/>
              <a:p>
                <a:endParaRPr lang="ru-RU"/>
              </a:p>
            </p:txBody>
          </p:sp>
          <p:sp>
            <p:nvSpPr>
              <p:cNvPr id="5135" name="Text Box 13"/>
              <p:cNvSpPr txBox="1">
                <a:spLocks noChangeArrowheads="1"/>
              </p:cNvSpPr>
              <p:nvPr/>
            </p:nvSpPr>
            <p:spPr bwMode="auto">
              <a:xfrm>
                <a:off x="336" y="912"/>
                <a:ext cx="1248" cy="240"/>
              </a:xfrm>
              <a:prstGeom prst="rect">
                <a:avLst/>
              </a:prstGeom>
              <a:noFill/>
              <a:ln w="9525">
                <a:noFill/>
                <a:miter lim="800000"/>
                <a:headEnd/>
                <a:tailEnd/>
              </a:ln>
              <a:effectLst/>
            </p:spPr>
            <p:txBody>
              <a:bodyPr>
                <a:spAutoFit/>
              </a:bodyPr>
              <a:lstStyle/>
              <a:p>
                <a:pPr algn="ctr">
                  <a:spcBef>
                    <a:spcPct val="50000"/>
                  </a:spcBef>
                </a:pPr>
                <a:r>
                  <a:rPr lang="ru-RU" sz="2400" b="1">
                    <a:latin typeface="Times New Roman" pitchFamily="18" charset="0"/>
                  </a:rPr>
                  <a:t>О животных</a:t>
                </a:r>
              </a:p>
            </p:txBody>
          </p:sp>
        </p:grpSp>
        <p:sp>
          <p:nvSpPr>
            <p:cNvPr id="5133" name="Line 14"/>
            <p:cNvSpPr>
              <a:spLocks noChangeShapeType="1"/>
            </p:cNvSpPr>
            <p:nvPr/>
          </p:nvSpPr>
          <p:spPr bwMode="auto">
            <a:xfrm>
              <a:off x="2784" y="1488"/>
              <a:ext cx="0" cy="480"/>
            </a:xfrm>
            <a:prstGeom prst="line">
              <a:avLst/>
            </a:prstGeom>
            <a:noFill/>
            <a:ln w="38100">
              <a:solidFill>
                <a:schemeClr val="tx1"/>
              </a:solidFill>
              <a:round/>
              <a:headEnd/>
              <a:tailEnd type="triangle" w="med" len="med"/>
            </a:ln>
            <a:effectLst/>
          </p:spPr>
          <p:txBody>
            <a:bodyPr wrap="none"/>
            <a:lstStyle/>
            <a:p>
              <a:endParaRPr lang="ru-RU"/>
            </a:p>
          </p:txBody>
        </p:sp>
      </p:grpSp>
      <p:grpSp>
        <p:nvGrpSpPr>
          <p:cNvPr id="5127" name="Group 15"/>
          <p:cNvGrpSpPr>
            <a:grpSpLocks/>
          </p:cNvGrpSpPr>
          <p:nvPr/>
        </p:nvGrpSpPr>
        <p:grpSpPr bwMode="auto">
          <a:xfrm>
            <a:off x="228600" y="2286000"/>
            <a:ext cx="3733800" cy="3581400"/>
            <a:chOff x="144" y="1440"/>
            <a:chExt cx="2352" cy="2256"/>
          </a:xfrm>
        </p:grpSpPr>
        <p:grpSp>
          <p:nvGrpSpPr>
            <p:cNvPr id="5128" name="Group 16"/>
            <p:cNvGrpSpPr>
              <a:grpSpLocks/>
            </p:cNvGrpSpPr>
            <p:nvPr/>
          </p:nvGrpSpPr>
          <p:grpSpPr bwMode="auto">
            <a:xfrm>
              <a:off x="144" y="2544"/>
              <a:ext cx="2352" cy="1152"/>
              <a:chOff x="1968" y="1200"/>
              <a:chExt cx="1536" cy="960"/>
            </a:xfrm>
          </p:grpSpPr>
          <p:sp>
            <p:nvSpPr>
              <p:cNvPr id="5130" name="Oval 17"/>
              <p:cNvSpPr>
                <a:spLocks noChangeArrowheads="1"/>
              </p:cNvSpPr>
              <p:nvPr/>
            </p:nvSpPr>
            <p:spPr bwMode="auto">
              <a:xfrm>
                <a:off x="1968" y="1200"/>
                <a:ext cx="1536" cy="960"/>
              </a:xfrm>
              <a:prstGeom prst="ellipse">
                <a:avLst/>
              </a:prstGeom>
              <a:solidFill>
                <a:srgbClr val="FFFFCC"/>
              </a:solidFill>
              <a:ln w="9525">
                <a:solidFill>
                  <a:schemeClr val="tx1"/>
                </a:solidFill>
                <a:round/>
                <a:headEnd/>
                <a:tailEnd/>
              </a:ln>
              <a:effectLst/>
            </p:spPr>
            <p:txBody>
              <a:bodyPr wrap="none" anchor="ctr"/>
              <a:lstStyle/>
              <a:p>
                <a:endParaRPr lang="ru-RU"/>
              </a:p>
            </p:txBody>
          </p:sp>
          <p:sp>
            <p:nvSpPr>
              <p:cNvPr id="5131" name="Text Box 18"/>
              <p:cNvSpPr txBox="1">
                <a:spLocks noChangeArrowheads="1"/>
              </p:cNvSpPr>
              <p:nvPr/>
            </p:nvSpPr>
            <p:spPr bwMode="auto">
              <a:xfrm>
                <a:off x="2208" y="1536"/>
                <a:ext cx="1200" cy="240"/>
              </a:xfrm>
              <a:prstGeom prst="rect">
                <a:avLst/>
              </a:prstGeom>
              <a:noFill/>
              <a:ln w="9525">
                <a:noFill/>
                <a:miter lim="800000"/>
                <a:headEnd/>
                <a:tailEnd/>
              </a:ln>
              <a:effectLst/>
            </p:spPr>
            <p:txBody>
              <a:bodyPr>
                <a:spAutoFit/>
              </a:bodyPr>
              <a:lstStyle/>
              <a:p>
                <a:pPr algn="ctr">
                  <a:spcBef>
                    <a:spcPct val="50000"/>
                  </a:spcBef>
                </a:pPr>
                <a:r>
                  <a:rPr lang="ru-RU" sz="2400" b="1">
                    <a:latin typeface="Times New Roman" pitchFamily="18" charset="0"/>
                  </a:rPr>
                  <a:t>Волшебные</a:t>
                </a:r>
              </a:p>
            </p:txBody>
          </p:sp>
        </p:grpSp>
        <p:sp>
          <p:nvSpPr>
            <p:cNvPr id="5129" name="Line 19"/>
            <p:cNvSpPr>
              <a:spLocks noChangeShapeType="1"/>
            </p:cNvSpPr>
            <p:nvPr/>
          </p:nvSpPr>
          <p:spPr bwMode="auto">
            <a:xfrm flipH="1">
              <a:off x="816" y="1440"/>
              <a:ext cx="1584" cy="1056"/>
            </a:xfrm>
            <a:prstGeom prst="line">
              <a:avLst/>
            </a:prstGeom>
            <a:noFill/>
            <a:ln w="38100">
              <a:solidFill>
                <a:schemeClr val="tx1"/>
              </a:solidFill>
              <a:round/>
              <a:headEnd/>
              <a:tailEnd type="triangle" w="med" len="med"/>
            </a:ln>
            <a:effectLst/>
          </p:spPr>
          <p:txBody>
            <a:bodyPr wrap="none"/>
            <a:lstStyle/>
            <a:p>
              <a:endParaRPr lang="ru-RU"/>
            </a:p>
          </p:txBody>
        </p:sp>
      </p:grpSp>
    </p:spTree>
    <p:extLst>
      <p:ext uri="{BB962C8B-B14F-4D97-AF65-F5344CB8AC3E}">
        <p14:creationId xmlns:p14="http://schemas.microsoft.com/office/powerpoint/2010/main" val="2200634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barn(outVertical)">
                                      <p:cBhvr>
                                        <p:cTn id="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7388" y="485775"/>
            <a:ext cx="7772400" cy="1143000"/>
          </a:xfrm>
        </p:spPr>
        <p:txBody>
          <a:bodyPr/>
          <a:lstStyle/>
          <a:p>
            <a:pPr eaLnBrk="1" hangingPunct="1">
              <a:defRPr/>
            </a:pPr>
            <a:r>
              <a:rPr lang="ru-RU" sz="4800" b="1">
                <a:solidFill>
                  <a:srgbClr val="FF0066"/>
                </a:solidFill>
                <a:latin typeface="Garamond" pitchFamily="18" charset="0"/>
              </a:rPr>
              <a:t>Сказки о животных</a:t>
            </a:r>
          </a:p>
        </p:txBody>
      </p:sp>
      <p:sp>
        <p:nvSpPr>
          <p:cNvPr id="6147" name="Text Box 3"/>
          <p:cNvSpPr txBox="1">
            <a:spLocks noChangeArrowheads="1"/>
          </p:cNvSpPr>
          <p:nvPr/>
        </p:nvSpPr>
        <p:spPr bwMode="auto">
          <a:xfrm>
            <a:off x="0" y="3048000"/>
            <a:ext cx="5638800" cy="2043113"/>
          </a:xfrm>
          <a:prstGeom prst="rect">
            <a:avLst/>
          </a:prstGeom>
          <a:noFill/>
          <a:ln w="9525">
            <a:noFill/>
            <a:miter lim="800000"/>
            <a:headEnd/>
            <a:tailEnd/>
          </a:ln>
          <a:effectLst/>
        </p:spPr>
        <p:txBody>
          <a:bodyPr>
            <a:spAutoFit/>
          </a:bodyPr>
          <a:lstStyle/>
          <a:p>
            <a:pPr algn="ctr">
              <a:spcBef>
                <a:spcPct val="50000"/>
              </a:spcBef>
            </a:pPr>
            <a:r>
              <a:rPr lang="ru-RU" sz="3200" b="1" i="1">
                <a:solidFill>
                  <a:srgbClr val="000066"/>
                </a:solidFill>
                <a:latin typeface="Garamond" pitchFamily="18" charset="0"/>
              </a:rPr>
              <a:t>«Медведь и лиса»</a:t>
            </a:r>
          </a:p>
          <a:p>
            <a:pPr algn="ctr">
              <a:spcBef>
                <a:spcPct val="50000"/>
              </a:spcBef>
            </a:pPr>
            <a:r>
              <a:rPr lang="ru-RU" sz="3200" b="1" i="1">
                <a:solidFill>
                  <a:srgbClr val="000066"/>
                </a:solidFill>
                <a:latin typeface="Garamond" pitchFamily="18" charset="0"/>
              </a:rPr>
              <a:t>«Лиса и тетерев»</a:t>
            </a:r>
          </a:p>
          <a:p>
            <a:pPr algn="ctr">
              <a:spcBef>
                <a:spcPct val="50000"/>
              </a:spcBef>
            </a:pPr>
            <a:r>
              <a:rPr lang="ru-RU" sz="3200" b="1" i="1">
                <a:solidFill>
                  <a:srgbClr val="000066"/>
                </a:solidFill>
                <a:latin typeface="Garamond" pitchFamily="18" charset="0"/>
              </a:rPr>
              <a:t>«Лиса и журавль»…</a:t>
            </a:r>
          </a:p>
        </p:txBody>
      </p:sp>
      <p:sp>
        <p:nvSpPr>
          <p:cNvPr id="6148" name="Text Box 4"/>
          <p:cNvSpPr txBox="1">
            <a:spLocks noChangeArrowheads="1"/>
          </p:cNvSpPr>
          <p:nvPr/>
        </p:nvSpPr>
        <p:spPr bwMode="auto">
          <a:xfrm>
            <a:off x="1143000" y="1371600"/>
            <a:ext cx="6629400" cy="1219200"/>
          </a:xfrm>
          <a:prstGeom prst="rect">
            <a:avLst/>
          </a:prstGeom>
          <a:solidFill>
            <a:srgbClr val="FFFFCC"/>
          </a:solidFill>
          <a:ln w="9525">
            <a:noFill/>
            <a:miter lim="800000"/>
            <a:headEnd/>
            <a:tailEnd/>
          </a:ln>
          <a:effectLst/>
        </p:spPr>
        <p:txBody>
          <a:bodyPr>
            <a:spAutoFit/>
          </a:bodyPr>
          <a:lstStyle/>
          <a:p>
            <a:pPr algn="ctr">
              <a:spcBef>
                <a:spcPct val="50000"/>
              </a:spcBef>
            </a:pPr>
            <a:r>
              <a:rPr lang="ru-RU" sz="2400" b="1">
                <a:solidFill>
                  <a:srgbClr val="000066"/>
                </a:solidFill>
                <a:latin typeface="Garamond" pitchFamily="18" charset="0"/>
              </a:rPr>
              <a:t>Главные герои:</a:t>
            </a:r>
          </a:p>
          <a:p>
            <a:pPr algn="ctr">
              <a:spcBef>
                <a:spcPct val="50000"/>
              </a:spcBef>
            </a:pPr>
            <a:r>
              <a:rPr lang="ru-RU" sz="2000" b="1">
                <a:latin typeface="Garamond" pitchFamily="18" charset="0"/>
              </a:rPr>
              <a:t>Животные. Если участвует человек, то он противопоставлен животным </a:t>
            </a:r>
            <a:endParaRPr lang="ru-RU" sz="2400">
              <a:latin typeface="Garamond" pitchFamily="18" charset="0"/>
            </a:endParaRPr>
          </a:p>
        </p:txBody>
      </p:sp>
      <p:pic>
        <p:nvPicPr>
          <p:cNvPr id="6149" name="Picture 6" descr="Рисунок3"/>
          <p:cNvPicPr>
            <a:picLocks noChangeAspect="1" noChangeArrowheads="1"/>
          </p:cNvPicPr>
          <p:nvPr/>
        </p:nvPicPr>
        <p:blipFill>
          <a:blip r:embed="rId2"/>
          <a:srcRect/>
          <a:stretch>
            <a:fillRect/>
          </a:stretch>
        </p:blipFill>
        <p:spPr bwMode="auto">
          <a:xfrm>
            <a:off x="4787900" y="2852738"/>
            <a:ext cx="3965575" cy="2971800"/>
          </a:xfrm>
          <a:prstGeom prst="rect">
            <a:avLst/>
          </a:prstGeom>
          <a:noFill/>
          <a:ln w="9525">
            <a:noFill/>
            <a:miter lim="800000"/>
            <a:headEnd/>
            <a:tailEnd/>
          </a:ln>
        </p:spPr>
      </p:pic>
    </p:spTree>
    <p:extLst>
      <p:ext uri="{BB962C8B-B14F-4D97-AF65-F5344CB8AC3E}">
        <p14:creationId xmlns:p14="http://schemas.microsoft.com/office/powerpoint/2010/main" val="362524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1850" y="341313"/>
            <a:ext cx="7772400" cy="1143000"/>
          </a:xfrm>
        </p:spPr>
        <p:txBody>
          <a:bodyPr/>
          <a:lstStyle/>
          <a:p>
            <a:pPr eaLnBrk="1" hangingPunct="1">
              <a:defRPr/>
            </a:pPr>
            <a:r>
              <a:rPr lang="ru-RU" b="1">
                <a:solidFill>
                  <a:srgbClr val="FF0066"/>
                </a:solidFill>
                <a:latin typeface="Garamond" pitchFamily="18" charset="0"/>
              </a:rPr>
              <a:t>Социально-бытовые сказки</a:t>
            </a:r>
          </a:p>
        </p:txBody>
      </p:sp>
      <p:sp>
        <p:nvSpPr>
          <p:cNvPr id="7171" name="Text Box 3"/>
          <p:cNvSpPr txBox="1">
            <a:spLocks noChangeArrowheads="1"/>
          </p:cNvSpPr>
          <p:nvPr/>
        </p:nvSpPr>
        <p:spPr bwMode="auto">
          <a:xfrm>
            <a:off x="0" y="3048000"/>
            <a:ext cx="5638800" cy="2043113"/>
          </a:xfrm>
          <a:prstGeom prst="rect">
            <a:avLst/>
          </a:prstGeom>
          <a:noFill/>
          <a:ln w="9525">
            <a:noFill/>
            <a:miter lim="800000"/>
            <a:headEnd/>
            <a:tailEnd/>
          </a:ln>
          <a:effectLst/>
        </p:spPr>
        <p:txBody>
          <a:bodyPr>
            <a:spAutoFit/>
          </a:bodyPr>
          <a:lstStyle/>
          <a:p>
            <a:pPr algn="ctr">
              <a:spcBef>
                <a:spcPct val="50000"/>
              </a:spcBef>
            </a:pPr>
            <a:r>
              <a:rPr lang="ru-RU" sz="2000" b="1">
                <a:solidFill>
                  <a:srgbClr val="000066"/>
                </a:solidFill>
                <a:latin typeface="Garamond" pitchFamily="18" charset="0"/>
              </a:rPr>
              <a:t>«</a:t>
            </a:r>
            <a:r>
              <a:rPr lang="ru-RU" sz="3200" b="1" i="1">
                <a:solidFill>
                  <a:srgbClr val="000066"/>
                </a:solidFill>
                <a:latin typeface="Garamond" pitchFamily="18" charset="0"/>
              </a:rPr>
              <a:t>Каша из топора»</a:t>
            </a:r>
          </a:p>
          <a:p>
            <a:pPr algn="ctr">
              <a:spcBef>
                <a:spcPct val="50000"/>
              </a:spcBef>
            </a:pPr>
            <a:r>
              <a:rPr lang="ru-RU" sz="3200" b="1" i="1">
                <a:solidFill>
                  <a:srgbClr val="000066"/>
                </a:solidFill>
                <a:latin typeface="Garamond" pitchFamily="18" charset="0"/>
              </a:rPr>
              <a:t>«Умная внучка»</a:t>
            </a:r>
          </a:p>
          <a:p>
            <a:pPr algn="ctr">
              <a:spcBef>
                <a:spcPct val="50000"/>
              </a:spcBef>
            </a:pPr>
            <a:r>
              <a:rPr lang="ru-RU" sz="3200" b="1" i="1">
                <a:solidFill>
                  <a:srgbClr val="000066"/>
                </a:solidFill>
                <a:latin typeface="Garamond" pitchFamily="18" charset="0"/>
              </a:rPr>
              <a:t>«Солдат и царь»…</a:t>
            </a:r>
          </a:p>
        </p:txBody>
      </p:sp>
      <p:sp>
        <p:nvSpPr>
          <p:cNvPr id="7172" name="Text Box 4"/>
          <p:cNvSpPr txBox="1">
            <a:spLocks noChangeArrowheads="1"/>
          </p:cNvSpPr>
          <p:nvPr/>
        </p:nvSpPr>
        <p:spPr bwMode="auto">
          <a:xfrm>
            <a:off x="1143000" y="1524000"/>
            <a:ext cx="6629400" cy="1219200"/>
          </a:xfrm>
          <a:prstGeom prst="rect">
            <a:avLst/>
          </a:prstGeom>
          <a:solidFill>
            <a:srgbClr val="FFFFCC"/>
          </a:solidFill>
          <a:ln w="9525">
            <a:noFill/>
            <a:miter lim="800000"/>
            <a:headEnd/>
            <a:tailEnd/>
          </a:ln>
          <a:effectLst/>
        </p:spPr>
        <p:txBody>
          <a:bodyPr>
            <a:spAutoFit/>
          </a:bodyPr>
          <a:lstStyle/>
          <a:p>
            <a:pPr algn="ctr">
              <a:spcBef>
                <a:spcPct val="50000"/>
              </a:spcBef>
            </a:pPr>
            <a:r>
              <a:rPr lang="ru-RU" sz="2400" b="1">
                <a:solidFill>
                  <a:srgbClr val="000066"/>
                </a:solidFill>
                <a:latin typeface="Garamond" pitchFamily="18" charset="0"/>
              </a:rPr>
              <a:t>Главные герои:</a:t>
            </a:r>
          </a:p>
          <a:p>
            <a:pPr algn="ctr">
              <a:spcBef>
                <a:spcPct val="50000"/>
              </a:spcBef>
            </a:pPr>
            <a:r>
              <a:rPr lang="ru-RU" sz="2000" b="1">
                <a:latin typeface="Garamond" pitchFamily="18" charset="0"/>
              </a:rPr>
              <a:t>Люди, побеждающие благодаря смекалке, мужеству и хитрости. </a:t>
            </a:r>
          </a:p>
        </p:txBody>
      </p:sp>
      <p:pic>
        <p:nvPicPr>
          <p:cNvPr id="7173" name="Picture 5" descr="каша"/>
          <p:cNvPicPr>
            <a:picLocks noChangeAspect="1" noChangeArrowheads="1"/>
          </p:cNvPicPr>
          <p:nvPr/>
        </p:nvPicPr>
        <p:blipFill>
          <a:blip r:embed="rId2"/>
          <a:srcRect/>
          <a:stretch>
            <a:fillRect/>
          </a:stretch>
        </p:blipFill>
        <p:spPr bwMode="auto">
          <a:xfrm>
            <a:off x="6011863" y="3357563"/>
            <a:ext cx="1744662" cy="1744662"/>
          </a:xfrm>
          <a:prstGeom prst="rect">
            <a:avLst/>
          </a:prstGeom>
          <a:noFill/>
          <a:ln w="9525">
            <a:noFill/>
            <a:miter lim="800000"/>
            <a:headEnd/>
            <a:tailEnd/>
          </a:ln>
        </p:spPr>
      </p:pic>
    </p:spTree>
    <p:extLst>
      <p:ext uri="{BB962C8B-B14F-4D97-AF65-F5344CB8AC3E}">
        <p14:creationId xmlns:p14="http://schemas.microsoft.com/office/powerpoint/2010/main" val="327245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layer.myshared.ru/479198/data/images/img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Илья\Desktop\видео барто вовка\780105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785" y="6110"/>
            <a:ext cx="3386215" cy="37109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75656" y="692696"/>
            <a:ext cx="4248472" cy="1077218"/>
          </a:xfrm>
          <a:prstGeom prst="rect">
            <a:avLst/>
          </a:prstGeom>
          <a:noFill/>
        </p:spPr>
        <p:txBody>
          <a:bodyPr wrap="square" rtlCol="0">
            <a:spAutoFit/>
          </a:bodyPr>
          <a:lstStyle/>
          <a:p>
            <a:pPr algn="ctr"/>
            <a:r>
              <a:rPr lang="ru-RU" sz="3200" b="1" i="1" dirty="0">
                <a:solidFill>
                  <a:srgbClr val="7030A0"/>
                </a:solidFill>
                <a:latin typeface="Times New Roman" pitchFamily="18" charset="0"/>
                <a:cs typeface="Times New Roman" pitchFamily="18" charset="0"/>
              </a:rPr>
              <a:t>Агния Львовна </a:t>
            </a:r>
            <a:r>
              <a:rPr lang="ru-RU" sz="3200" b="1" i="1" dirty="0" err="1">
                <a:solidFill>
                  <a:srgbClr val="7030A0"/>
                </a:solidFill>
                <a:latin typeface="Times New Roman" pitchFamily="18" charset="0"/>
                <a:cs typeface="Times New Roman" pitchFamily="18" charset="0"/>
              </a:rPr>
              <a:t>Барто</a:t>
            </a:r>
            <a:r>
              <a:rPr lang="ru-RU" sz="3200" b="1" i="1" dirty="0">
                <a:solidFill>
                  <a:srgbClr val="7030A0"/>
                </a:solidFill>
                <a:latin typeface="Times New Roman" pitchFamily="18" charset="0"/>
                <a:cs typeface="Times New Roman" pitchFamily="18" charset="0"/>
              </a:rPr>
              <a:t> (1906 – 1981) </a:t>
            </a:r>
            <a:endParaRPr lang="ru-RU" sz="3200" dirty="0">
              <a:latin typeface="Times New Roman" pitchFamily="18" charset="0"/>
              <a:cs typeface="Times New Roman" pitchFamily="18" charset="0"/>
            </a:endParaRPr>
          </a:p>
        </p:txBody>
      </p:sp>
      <p:sp>
        <p:nvSpPr>
          <p:cNvPr id="4" name="TextBox 3"/>
          <p:cNvSpPr txBox="1"/>
          <p:nvPr/>
        </p:nvSpPr>
        <p:spPr>
          <a:xfrm>
            <a:off x="1691680" y="3717030"/>
            <a:ext cx="6984776" cy="2677656"/>
          </a:xfrm>
          <a:prstGeom prst="rect">
            <a:avLst/>
          </a:prstGeom>
          <a:noFill/>
        </p:spPr>
        <p:txBody>
          <a:bodyPr wrap="square" rtlCol="0">
            <a:spAutoFit/>
          </a:bodyPr>
          <a:lstStyle/>
          <a:p>
            <a:r>
              <a:rPr lang="ru-RU" sz="2400" dirty="0">
                <a:latin typeface="Times New Roman" pitchFamily="18" charset="0"/>
                <a:cs typeface="Times New Roman" pitchFamily="18" charset="0"/>
              </a:rPr>
              <a:t>Агния Львовна </a:t>
            </a:r>
            <a:r>
              <a:rPr lang="ru-RU" sz="2400" dirty="0" err="1">
                <a:latin typeface="Times New Roman" pitchFamily="18" charset="0"/>
                <a:cs typeface="Times New Roman" pitchFamily="18" charset="0"/>
              </a:rPr>
              <a:t>Барто</a:t>
            </a:r>
            <a:r>
              <a:rPr lang="ru-RU" sz="2400" dirty="0">
                <a:latin typeface="Times New Roman" pitchFamily="18" charset="0"/>
                <a:cs typeface="Times New Roman" pitchFamily="18" charset="0"/>
              </a:rPr>
              <a:t> родилась в Москве в семье ветеринарного врача в 1906 году. Мечтала стать балериной, окончила хореографическое училище.</a:t>
            </a:r>
          </a:p>
          <a:p>
            <a:r>
              <a:rPr lang="ru-RU" sz="2400" dirty="0">
                <a:latin typeface="Times New Roman" pitchFamily="18" charset="0"/>
                <a:cs typeface="Times New Roman" pitchFamily="18" charset="0"/>
              </a:rPr>
              <a:t>Стихи начала писать еще в начальных классах гимназии. В  1925 году девятнадцатилетняя Агния </a:t>
            </a:r>
            <a:r>
              <a:rPr lang="ru-RU" sz="2400" dirty="0" err="1">
                <a:latin typeface="Times New Roman" pitchFamily="18" charset="0"/>
                <a:cs typeface="Times New Roman" pitchFamily="18" charset="0"/>
              </a:rPr>
              <a:t>Барто</a:t>
            </a:r>
            <a:r>
              <a:rPr lang="ru-RU" sz="2400" dirty="0">
                <a:latin typeface="Times New Roman" pitchFamily="18" charset="0"/>
                <a:cs typeface="Times New Roman" pitchFamily="18" charset="0"/>
              </a:rPr>
              <a:t> выпустила свою первую книжку — "Китайчонок Ван Ли". </a:t>
            </a:r>
          </a:p>
        </p:txBody>
      </p:sp>
    </p:spTree>
    <p:extLst>
      <p:ext uri="{BB962C8B-B14F-4D97-AF65-F5344CB8AC3E}">
        <p14:creationId xmlns:p14="http://schemas.microsoft.com/office/powerpoint/2010/main" val="237451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282575"/>
            <a:ext cx="7772400" cy="1143000"/>
          </a:xfrm>
        </p:spPr>
        <p:txBody>
          <a:bodyPr/>
          <a:lstStyle/>
          <a:p>
            <a:pPr eaLnBrk="1" hangingPunct="1">
              <a:defRPr/>
            </a:pPr>
            <a:r>
              <a:rPr lang="ru-RU" sz="4800" b="1">
                <a:solidFill>
                  <a:srgbClr val="FF0066"/>
                </a:solidFill>
                <a:latin typeface="Garamond" pitchFamily="18" charset="0"/>
              </a:rPr>
              <a:t>Волшебные сказки</a:t>
            </a:r>
          </a:p>
        </p:txBody>
      </p:sp>
      <p:sp>
        <p:nvSpPr>
          <p:cNvPr id="8195" name="Text Box 3"/>
          <p:cNvSpPr txBox="1">
            <a:spLocks noChangeArrowheads="1"/>
          </p:cNvSpPr>
          <p:nvPr/>
        </p:nvSpPr>
        <p:spPr bwMode="auto">
          <a:xfrm>
            <a:off x="3505200" y="3330575"/>
            <a:ext cx="5638800" cy="2043113"/>
          </a:xfrm>
          <a:prstGeom prst="rect">
            <a:avLst/>
          </a:prstGeom>
          <a:noFill/>
          <a:ln w="9525">
            <a:noFill/>
            <a:miter lim="800000"/>
            <a:headEnd/>
            <a:tailEnd/>
          </a:ln>
          <a:effectLst/>
        </p:spPr>
        <p:txBody>
          <a:bodyPr>
            <a:spAutoFit/>
          </a:bodyPr>
          <a:lstStyle/>
          <a:p>
            <a:pPr algn="ctr">
              <a:spcBef>
                <a:spcPct val="50000"/>
              </a:spcBef>
            </a:pPr>
            <a:r>
              <a:rPr lang="ru-RU" sz="3200" b="1" i="1">
                <a:solidFill>
                  <a:srgbClr val="000066"/>
                </a:solidFill>
                <a:latin typeface="Garamond" pitchFamily="18" charset="0"/>
              </a:rPr>
              <a:t>«Василиса Прекрасная»</a:t>
            </a:r>
          </a:p>
          <a:p>
            <a:pPr algn="ctr">
              <a:spcBef>
                <a:spcPct val="50000"/>
              </a:spcBef>
            </a:pPr>
            <a:r>
              <a:rPr lang="ru-RU" sz="3200" b="1" i="1">
                <a:solidFill>
                  <a:srgbClr val="000066"/>
                </a:solidFill>
                <a:latin typeface="Garamond" pitchFamily="18" charset="0"/>
              </a:rPr>
              <a:t>«Царевна - лягушка»</a:t>
            </a:r>
          </a:p>
          <a:p>
            <a:pPr algn="ctr">
              <a:spcBef>
                <a:spcPct val="50000"/>
              </a:spcBef>
            </a:pPr>
            <a:r>
              <a:rPr lang="ru-RU" sz="3200" b="1" i="1">
                <a:solidFill>
                  <a:srgbClr val="000066"/>
                </a:solidFill>
                <a:latin typeface="Garamond" pitchFamily="18" charset="0"/>
              </a:rPr>
              <a:t>«Кощей Бессмертный»</a:t>
            </a:r>
          </a:p>
        </p:txBody>
      </p:sp>
      <p:sp>
        <p:nvSpPr>
          <p:cNvPr id="8196" name="Text Box 4"/>
          <p:cNvSpPr txBox="1">
            <a:spLocks noChangeArrowheads="1"/>
          </p:cNvSpPr>
          <p:nvPr/>
        </p:nvSpPr>
        <p:spPr bwMode="auto">
          <a:xfrm>
            <a:off x="1143000" y="1273175"/>
            <a:ext cx="6629400" cy="1219200"/>
          </a:xfrm>
          <a:prstGeom prst="rect">
            <a:avLst/>
          </a:prstGeom>
          <a:solidFill>
            <a:srgbClr val="FFFFCC"/>
          </a:solidFill>
          <a:ln w="9525">
            <a:noFill/>
            <a:miter lim="800000"/>
            <a:headEnd/>
            <a:tailEnd/>
          </a:ln>
          <a:effectLst/>
        </p:spPr>
        <p:txBody>
          <a:bodyPr>
            <a:spAutoFit/>
          </a:bodyPr>
          <a:lstStyle/>
          <a:p>
            <a:pPr algn="ctr">
              <a:spcBef>
                <a:spcPct val="50000"/>
              </a:spcBef>
            </a:pPr>
            <a:r>
              <a:rPr lang="ru-RU" sz="2400" b="1">
                <a:solidFill>
                  <a:srgbClr val="000066"/>
                </a:solidFill>
                <a:latin typeface="Garamond" pitchFamily="18" charset="0"/>
              </a:rPr>
              <a:t>Главные герои:</a:t>
            </a:r>
          </a:p>
          <a:p>
            <a:pPr algn="ctr">
              <a:spcBef>
                <a:spcPct val="50000"/>
              </a:spcBef>
            </a:pPr>
            <a:r>
              <a:rPr lang="ru-RU" sz="2000" b="1">
                <a:latin typeface="Garamond" pitchFamily="18" charset="0"/>
              </a:rPr>
              <a:t>Люди, фантастические существа.  Животные обычно являются помощниками сказочных героев.</a:t>
            </a:r>
          </a:p>
        </p:txBody>
      </p:sp>
      <p:pic>
        <p:nvPicPr>
          <p:cNvPr id="8197" name="Picture 6" descr="Рисунок4"/>
          <p:cNvPicPr>
            <a:picLocks noChangeAspect="1" noChangeArrowheads="1"/>
          </p:cNvPicPr>
          <p:nvPr/>
        </p:nvPicPr>
        <p:blipFill>
          <a:blip r:embed="rId2"/>
          <a:srcRect/>
          <a:stretch>
            <a:fillRect/>
          </a:stretch>
        </p:blipFill>
        <p:spPr bwMode="auto">
          <a:xfrm>
            <a:off x="1116013" y="2924175"/>
            <a:ext cx="2238375" cy="2203450"/>
          </a:xfrm>
          <a:prstGeom prst="rect">
            <a:avLst/>
          </a:prstGeom>
          <a:noFill/>
          <a:ln w="9525">
            <a:noFill/>
            <a:miter lim="800000"/>
            <a:headEnd/>
            <a:tailEnd/>
          </a:ln>
        </p:spPr>
      </p:pic>
    </p:spTree>
    <p:extLst>
      <p:ext uri="{BB962C8B-B14F-4D97-AF65-F5344CB8AC3E}">
        <p14:creationId xmlns:p14="http://schemas.microsoft.com/office/powerpoint/2010/main" val="2419770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reeform 6"/>
          <p:cNvSpPr>
            <a:spLocks/>
          </p:cNvSpPr>
          <p:nvPr/>
        </p:nvSpPr>
        <p:spPr bwMode="auto">
          <a:xfrm>
            <a:off x="827088" y="2301875"/>
            <a:ext cx="7632700" cy="1751013"/>
          </a:xfrm>
          <a:custGeom>
            <a:avLst/>
            <a:gdLst>
              <a:gd name="T0" fmla="*/ 0 w 5035"/>
              <a:gd name="T1" fmla="*/ 1749427 h 1104"/>
              <a:gd name="T2" fmla="*/ 2772633 w 5035"/>
              <a:gd name="T3" fmla="*/ 1727222 h 1104"/>
              <a:gd name="T4" fmla="*/ 3918675 w 5035"/>
              <a:gd name="T5" fmla="*/ 0 h 1104"/>
              <a:gd name="T6" fmla="*/ 5160221 w 5035"/>
              <a:gd name="T7" fmla="*/ 1698673 h 1104"/>
              <a:gd name="T8" fmla="*/ 7632700 w 5035"/>
              <a:gd name="T9" fmla="*/ 1751013 h 1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35" h="1104">
                <a:moveTo>
                  <a:pt x="0" y="1103"/>
                </a:moveTo>
                <a:lnTo>
                  <a:pt x="1829" y="1089"/>
                </a:lnTo>
                <a:lnTo>
                  <a:pt x="2585" y="0"/>
                </a:lnTo>
                <a:lnTo>
                  <a:pt x="3404" y="1071"/>
                </a:lnTo>
                <a:lnTo>
                  <a:pt x="5035" y="1104"/>
                </a:lnTo>
              </a:path>
            </a:pathLst>
          </a:custGeom>
          <a:noFill/>
          <a:ln w="57150" cmpd="sng">
            <a:solidFill>
              <a:srgbClr val="000099"/>
            </a:solidFill>
            <a:round/>
            <a:headEnd type="none" w="med" len="med"/>
            <a:tailEnd type="none" w="med" len="med"/>
          </a:ln>
          <a:effectLst>
            <a:outerShdw dist="107763" dir="18900000" algn="ctr" rotWithShape="0">
              <a:schemeClr val="bg2">
                <a:alpha val="50000"/>
              </a:schemeClr>
            </a:outerShdw>
          </a:effectLst>
        </p:spPr>
        <p:txBody>
          <a:bodyPr/>
          <a:lstStyle/>
          <a:p>
            <a:endParaRPr lang="ru-RU"/>
          </a:p>
        </p:txBody>
      </p:sp>
      <p:sp>
        <p:nvSpPr>
          <p:cNvPr id="87047" name="Text Box 7"/>
          <p:cNvSpPr txBox="1">
            <a:spLocks noChangeArrowheads="1"/>
          </p:cNvSpPr>
          <p:nvPr/>
        </p:nvSpPr>
        <p:spPr bwMode="auto">
          <a:xfrm>
            <a:off x="323850" y="4195763"/>
            <a:ext cx="806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ru-RU" sz="2400" b="1">
                <a:solidFill>
                  <a:srgbClr val="000099"/>
                </a:solidFill>
                <a:effectLst>
                  <a:outerShdw blurRad="38100" dist="38100" dir="2700000" algn="tl">
                    <a:srgbClr val="C0C0C0"/>
                  </a:outerShdw>
                </a:effectLst>
                <a:latin typeface="Garamond" pitchFamily="18" charset="0"/>
              </a:rPr>
              <a:t>Зачин   Экспозиция   Завязка</a:t>
            </a:r>
            <a:r>
              <a:rPr lang="ru-RU"/>
              <a:t> </a:t>
            </a:r>
          </a:p>
        </p:txBody>
      </p:sp>
      <p:sp>
        <p:nvSpPr>
          <p:cNvPr id="87048" name="Text Box 8"/>
          <p:cNvSpPr txBox="1">
            <a:spLocks noChangeArrowheads="1"/>
          </p:cNvSpPr>
          <p:nvPr/>
        </p:nvSpPr>
        <p:spPr bwMode="auto">
          <a:xfrm>
            <a:off x="5938838" y="4195763"/>
            <a:ext cx="2881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ru-RU" sz="2400" b="1">
                <a:solidFill>
                  <a:srgbClr val="000099"/>
                </a:solidFill>
                <a:effectLst>
                  <a:outerShdw blurRad="38100" dist="38100" dir="2700000" algn="tl">
                    <a:srgbClr val="C0C0C0"/>
                  </a:outerShdw>
                </a:effectLst>
                <a:latin typeface="Garamond" pitchFamily="18" charset="0"/>
              </a:rPr>
              <a:t>Развязка      Исход</a:t>
            </a:r>
            <a:endParaRPr lang="ru-RU"/>
          </a:p>
        </p:txBody>
      </p:sp>
      <p:sp>
        <p:nvSpPr>
          <p:cNvPr id="87049" name="Text Box 9"/>
          <p:cNvSpPr txBox="1">
            <a:spLocks noChangeArrowheads="1"/>
          </p:cNvSpPr>
          <p:nvPr/>
        </p:nvSpPr>
        <p:spPr bwMode="auto">
          <a:xfrm>
            <a:off x="684213" y="1747838"/>
            <a:ext cx="806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ru-RU" sz="2400" b="1">
                <a:solidFill>
                  <a:srgbClr val="000099"/>
                </a:solidFill>
                <a:effectLst>
                  <a:outerShdw blurRad="38100" dist="38100" dir="2700000" algn="tl">
                    <a:srgbClr val="C0C0C0"/>
                  </a:outerShdw>
                </a:effectLst>
                <a:latin typeface="Garamond" pitchFamily="18" charset="0"/>
              </a:rPr>
              <a:t>Кульминация</a:t>
            </a:r>
            <a:r>
              <a:rPr lang="ru-RU"/>
              <a:t> </a:t>
            </a:r>
          </a:p>
        </p:txBody>
      </p:sp>
      <p:sp>
        <p:nvSpPr>
          <p:cNvPr id="87050" name="Rectangle 10"/>
          <p:cNvSpPr>
            <a:spLocks noGrp="1" noChangeArrowheads="1"/>
          </p:cNvSpPr>
          <p:nvPr>
            <p:ph type="title"/>
          </p:nvPr>
        </p:nvSpPr>
        <p:spPr>
          <a:xfrm>
            <a:off x="0" y="485775"/>
            <a:ext cx="9042400" cy="1143000"/>
          </a:xfrm>
        </p:spPr>
        <p:txBody>
          <a:bodyPr/>
          <a:lstStyle/>
          <a:p>
            <a:pPr eaLnBrk="1" hangingPunct="1">
              <a:defRPr/>
            </a:pPr>
            <a:r>
              <a:rPr lang="ru-RU" b="1"/>
              <a:t>Композиция сказки</a:t>
            </a:r>
          </a:p>
        </p:txBody>
      </p:sp>
    </p:spTree>
    <p:extLst>
      <p:ext uri="{BB962C8B-B14F-4D97-AF65-F5344CB8AC3E}">
        <p14:creationId xmlns:p14="http://schemas.microsoft.com/office/powerpoint/2010/main" val="2625515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612775"/>
            <a:ext cx="9144000" cy="1447800"/>
          </a:xfrm>
        </p:spPr>
        <p:txBody>
          <a:bodyPr/>
          <a:lstStyle/>
          <a:p>
            <a:pPr eaLnBrk="1" hangingPunct="1">
              <a:defRPr/>
            </a:pPr>
            <a:r>
              <a:rPr lang="ru-RU" sz="2800" b="1">
                <a:latin typeface="Garamond" pitchFamily="18" charset="0"/>
              </a:rPr>
              <a:t>Сказка от начала начинается,</a:t>
            </a:r>
            <a:br>
              <a:rPr lang="ru-RU" sz="2800" b="1">
                <a:latin typeface="Garamond" pitchFamily="18" charset="0"/>
              </a:rPr>
            </a:br>
            <a:r>
              <a:rPr lang="ru-RU" sz="2800" b="1">
                <a:latin typeface="Garamond" pitchFamily="18" charset="0"/>
              </a:rPr>
              <a:t> до конца читается,</a:t>
            </a:r>
            <a:br>
              <a:rPr lang="ru-RU" sz="2800" b="1">
                <a:latin typeface="Garamond" pitchFamily="18" charset="0"/>
              </a:rPr>
            </a:br>
            <a:r>
              <a:rPr lang="ru-RU" sz="2800" b="1">
                <a:latin typeface="Garamond" pitchFamily="18" charset="0"/>
              </a:rPr>
              <a:t> а в серёдке не перебивается</a:t>
            </a:r>
          </a:p>
        </p:txBody>
      </p:sp>
      <p:sp>
        <p:nvSpPr>
          <p:cNvPr id="10243" name="Text Box 3"/>
          <p:cNvSpPr txBox="1">
            <a:spLocks noChangeArrowheads="1"/>
          </p:cNvSpPr>
          <p:nvPr/>
        </p:nvSpPr>
        <p:spPr bwMode="auto">
          <a:xfrm>
            <a:off x="2051050" y="2276475"/>
            <a:ext cx="5257800" cy="641350"/>
          </a:xfrm>
          <a:prstGeom prst="rect">
            <a:avLst/>
          </a:prstGeom>
          <a:noFill/>
          <a:ln w="9525">
            <a:noFill/>
            <a:miter lim="800000"/>
            <a:headEnd/>
            <a:tailEnd/>
          </a:ln>
          <a:effectLst/>
        </p:spPr>
        <p:txBody>
          <a:bodyPr>
            <a:spAutoFit/>
          </a:bodyPr>
          <a:lstStyle/>
          <a:p>
            <a:pPr algn="ctr">
              <a:spcBef>
                <a:spcPct val="50000"/>
              </a:spcBef>
            </a:pPr>
            <a:r>
              <a:rPr lang="ru-RU" sz="3600" b="1">
                <a:solidFill>
                  <a:srgbClr val="0033CC"/>
                </a:solidFill>
                <a:latin typeface="Garamond" pitchFamily="18" charset="0"/>
              </a:rPr>
              <a:t>Композиции сказок </a:t>
            </a:r>
          </a:p>
        </p:txBody>
      </p:sp>
      <p:sp>
        <p:nvSpPr>
          <p:cNvPr id="10244" name="Line 4"/>
          <p:cNvSpPr>
            <a:spLocks noChangeShapeType="1"/>
          </p:cNvSpPr>
          <p:nvPr/>
        </p:nvSpPr>
        <p:spPr bwMode="auto">
          <a:xfrm flipH="1">
            <a:off x="1670050" y="2895600"/>
            <a:ext cx="990600" cy="838200"/>
          </a:xfrm>
          <a:prstGeom prst="line">
            <a:avLst/>
          </a:prstGeom>
          <a:noFill/>
          <a:ln w="9525">
            <a:solidFill>
              <a:schemeClr val="tx1"/>
            </a:solidFill>
            <a:round/>
            <a:headEnd/>
            <a:tailEnd type="triangle" w="med" len="med"/>
          </a:ln>
          <a:effectLst/>
        </p:spPr>
        <p:txBody>
          <a:bodyPr/>
          <a:lstStyle/>
          <a:p>
            <a:endParaRPr lang="ru-RU"/>
          </a:p>
        </p:txBody>
      </p:sp>
      <p:sp>
        <p:nvSpPr>
          <p:cNvPr id="10245" name="Line 5"/>
          <p:cNvSpPr>
            <a:spLocks noChangeShapeType="1"/>
          </p:cNvSpPr>
          <p:nvPr/>
        </p:nvSpPr>
        <p:spPr bwMode="auto">
          <a:xfrm>
            <a:off x="4718050" y="2895600"/>
            <a:ext cx="0" cy="990600"/>
          </a:xfrm>
          <a:prstGeom prst="line">
            <a:avLst/>
          </a:prstGeom>
          <a:noFill/>
          <a:ln w="9525">
            <a:solidFill>
              <a:schemeClr val="tx1"/>
            </a:solidFill>
            <a:round/>
            <a:headEnd/>
            <a:tailEnd type="triangle" w="med" len="med"/>
          </a:ln>
          <a:effectLst/>
        </p:spPr>
        <p:txBody>
          <a:bodyPr/>
          <a:lstStyle/>
          <a:p>
            <a:endParaRPr lang="ru-RU"/>
          </a:p>
        </p:txBody>
      </p:sp>
      <p:sp>
        <p:nvSpPr>
          <p:cNvPr id="10246" name="Line 6"/>
          <p:cNvSpPr>
            <a:spLocks noChangeShapeType="1"/>
          </p:cNvSpPr>
          <p:nvPr/>
        </p:nvSpPr>
        <p:spPr bwMode="auto">
          <a:xfrm>
            <a:off x="6394450" y="2819400"/>
            <a:ext cx="990600" cy="838200"/>
          </a:xfrm>
          <a:prstGeom prst="line">
            <a:avLst/>
          </a:prstGeom>
          <a:noFill/>
          <a:ln w="9525">
            <a:solidFill>
              <a:schemeClr val="tx1"/>
            </a:solidFill>
            <a:round/>
            <a:headEnd/>
            <a:tailEnd type="triangle" w="med" len="med"/>
          </a:ln>
          <a:effectLst/>
        </p:spPr>
        <p:txBody>
          <a:bodyPr/>
          <a:lstStyle/>
          <a:p>
            <a:endParaRPr lang="ru-RU"/>
          </a:p>
        </p:txBody>
      </p:sp>
      <p:sp>
        <p:nvSpPr>
          <p:cNvPr id="10247" name="Text Box 7"/>
          <p:cNvSpPr txBox="1">
            <a:spLocks noChangeArrowheads="1"/>
          </p:cNvSpPr>
          <p:nvPr/>
        </p:nvSpPr>
        <p:spPr bwMode="auto">
          <a:xfrm>
            <a:off x="930275" y="4135438"/>
            <a:ext cx="1981200" cy="519112"/>
          </a:xfrm>
          <a:prstGeom prst="rect">
            <a:avLst/>
          </a:prstGeom>
          <a:noFill/>
          <a:ln w="9525">
            <a:noFill/>
            <a:miter lim="800000"/>
            <a:headEnd/>
            <a:tailEnd/>
          </a:ln>
          <a:effectLst/>
        </p:spPr>
        <p:txBody>
          <a:bodyPr>
            <a:spAutoFit/>
          </a:bodyPr>
          <a:lstStyle/>
          <a:p>
            <a:pPr>
              <a:spcBef>
                <a:spcPct val="50000"/>
              </a:spcBef>
            </a:pPr>
            <a:r>
              <a:rPr lang="ru-RU" sz="2800" b="1">
                <a:latin typeface="Garamond" pitchFamily="18" charset="0"/>
              </a:rPr>
              <a:t>Зачин</a:t>
            </a:r>
          </a:p>
        </p:txBody>
      </p:sp>
      <p:sp>
        <p:nvSpPr>
          <p:cNvPr id="10248" name="Text Box 8"/>
          <p:cNvSpPr txBox="1">
            <a:spLocks noChangeArrowheads="1"/>
          </p:cNvSpPr>
          <p:nvPr/>
        </p:nvSpPr>
        <p:spPr bwMode="auto">
          <a:xfrm>
            <a:off x="2835275" y="4059238"/>
            <a:ext cx="3657600" cy="1890712"/>
          </a:xfrm>
          <a:prstGeom prst="rect">
            <a:avLst/>
          </a:prstGeom>
          <a:noFill/>
          <a:ln w="9525">
            <a:noFill/>
            <a:miter lim="800000"/>
            <a:headEnd/>
            <a:tailEnd/>
          </a:ln>
          <a:effectLst/>
        </p:spPr>
        <p:txBody>
          <a:bodyPr>
            <a:spAutoFit/>
          </a:bodyPr>
          <a:lstStyle/>
          <a:p>
            <a:pPr algn="ctr">
              <a:spcBef>
                <a:spcPct val="50000"/>
              </a:spcBef>
            </a:pPr>
            <a:r>
              <a:rPr lang="ru-RU" sz="2000" b="1">
                <a:latin typeface="Garamond" pitchFamily="18" charset="0"/>
              </a:rPr>
              <a:t>  </a:t>
            </a:r>
            <a:r>
              <a:rPr lang="ru-RU" sz="2800" b="1">
                <a:latin typeface="Garamond" pitchFamily="18" charset="0"/>
              </a:rPr>
              <a:t>Основная часть</a:t>
            </a:r>
          </a:p>
          <a:p>
            <a:pPr algn="ctr">
              <a:spcBef>
                <a:spcPct val="50000"/>
              </a:spcBef>
            </a:pPr>
            <a:r>
              <a:rPr lang="ru-RU" sz="2000" b="1">
                <a:latin typeface="Garamond" pitchFamily="18" charset="0"/>
              </a:rPr>
              <a:t> в которой герои, наделённые определёными качествами, вступают в противоборство, противоречие,  в комфликт.</a:t>
            </a:r>
          </a:p>
        </p:txBody>
      </p:sp>
      <p:sp>
        <p:nvSpPr>
          <p:cNvPr id="10249" name="Text Box 9"/>
          <p:cNvSpPr txBox="1">
            <a:spLocks noChangeArrowheads="1"/>
          </p:cNvSpPr>
          <p:nvPr/>
        </p:nvSpPr>
        <p:spPr bwMode="auto">
          <a:xfrm>
            <a:off x="6645275" y="4059238"/>
            <a:ext cx="2057400" cy="519112"/>
          </a:xfrm>
          <a:prstGeom prst="rect">
            <a:avLst/>
          </a:prstGeom>
          <a:noFill/>
          <a:ln w="9525">
            <a:noFill/>
            <a:miter lim="800000"/>
            <a:headEnd/>
            <a:tailEnd/>
          </a:ln>
          <a:effectLst/>
        </p:spPr>
        <p:txBody>
          <a:bodyPr>
            <a:spAutoFit/>
          </a:bodyPr>
          <a:lstStyle/>
          <a:p>
            <a:pPr>
              <a:spcBef>
                <a:spcPct val="50000"/>
              </a:spcBef>
            </a:pPr>
            <a:r>
              <a:rPr lang="ru-RU" sz="2800" b="1">
                <a:latin typeface="Garamond" pitchFamily="18" charset="0"/>
              </a:rPr>
              <a:t>Концовка</a:t>
            </a:r>
          </a:p>
        </p:txBody>
      </p:sp>
      <p:sp>
        <p:nvSpPr>
          <p:cNvPr id="10250" name="Oval 10"/>
          <p:cNvSpPr>
            <a:spLocks noChangeArrowheads="1"/>
          </p:cNvSpPr>
          <p:nvPr/>
        </p:nvSpPr>
        <p:spPr bwMode="auto">
          <a:xfrm>
            <a:off x="679450" y="3810000"/>
            <a:ext cx="1752600" cy="914400"/>
          </a:xfrm>
          <a:prstGeom prst="ellipse">
            <a:avLst/>
          </a:prstGeom>
          <a:noFill/>
          <a:ln w="57150" cap="rnd">
            <a:solidFill>
              <a:srgbClr val="BB35C9"/>
            </a:solidFill>
            <a:prstDash val="sysDot"/>
            <a:round/>
            <a:headEnd/>
            <a:tailEnd/>
          </a:ln>
          <a:effectLst/>
        </p:spPr>
        <p:txBody>
          <a:bodyPr wrap="none" anchor="ctr"/>
          <a:lstStyle/>
          <a:p>
            <a:pPr algn="ctr"/>
            <a:endParaRPr lang="ru-RU" sz="3200" b="1"/>
          </a:p>
        </p:txBody>
      </p:sp>
      <p:sp>
        <p:nvSpPr>
          <p:cNvPr id="10251" name="Oval 11"/>
          <p:cNvSpPr>
            <a:spLocks noChangeArrowheads="1"/>
          </p:cNvSpPr>
          <p:nvPr/>
        </p:nvSpPr>
        <p:spPr bwMode="auto">
          <a:xfrm>
            <a:off x="6546850" y="3733800"/>
            <a:ext cx="2057400" cy="914400"/>
          </a:xfrm>
          <a:prstGeom prst="ellipse">
            <a:avLst/>
          </a:prstGeom>
          <a:noFill/>
          <a:ln w="57150" cap="rnd">
            <a:solidFill>
              <a:srgbClr val="BB35C9"/>
            </a:solidFill>
            <a:prstDash val="sysDot"/>
            <a:round/>
            <a:headEnd/>
            <a:tailEnd/>
          </a:ln>
          <a:effectLst/>
        </p:spPr>
        <p:txBody>
          <a:bodyPr wrap="none" anchor="ctr"/>
          <a:lstStyle/>
          <a:p>
            <a:endParaRPr lang="ru-RU"/>
          </a:p>
        </p:txBody>
      </p:sp>
    </p:spTree>
    <p:extLst>
      <p:ext uri="{BB962C8B-B14F-4D97-AF65-F5344CB8AC3E}">
        <p14:creationId xmlns:p14="http://schemas.microsoft.com/office/powerpoint/2010/main" val="54514131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819400" y="4792663"/>
            <a:ext cx="609600" cy="579437"/>
          </a:xfrm>
          <a:prstGeom prst="rect">
            <a:avLst/>
          </a:prstGeom>
          <a:noFill/>
          <a:ln w="9525">
            <a:noFill/>
            <a:miter lim="800000"/>
            <a:headEnd/>
            <a:tailEnd/>
          </a:ln>
          <a:effectLst/>
        </p:spPr>
        <p:txBody>
          <a:bodyPr>
            <a:spAutoFit/>
          </a:bodyPr>
          <a:lstStyle/>
          <a:p>
            <a:pPr algn="r">
              <a:spcBef>
                <a:spcPct val="50000"/>
              </a:spcBef>
            </a:pPr>
            <a:endParaRPr lang="ru-RU" sz="3200" b="1"/>
          </a:p>
        </p:txBody>
      </p:sp>
      <p:sp>
        <p:nvSpPr>
          <p:cNvPr id="11267" name="Text Box 3"/>
          <p:cNvSpPr txBox="1">
            <a:spLocks noChangeArrowheads="1"/>
          </p:cNvSpPr>
          <p:nvPr/>
        </p:nvSpPr>
        <p:spPr bwMode="auto">
          <a:xfrm>
            <a:off x="784225" y="2354263"/>
            <a:ext cx="2949575" cy="579437"/>
          </a:xfrm>
          <a:prstGeom prst="rect">
            <a:avLst/>
          </a:prstGeom>
          <a:noFill/>
          <a:ln w="9525">
            <a:noFill/>
            <a:miter lim="800000"/>
            <a:headEnd/>
            <a:tailEnd/>
          </a:ln>
          <a:effectLst/>
        </p:spPr>
        <p:txBody>
          <a:bodyPr>
            <a:spAutoFit/>
          </a:bodyPr>
          <a:lstStyle/>
          <a:p>
            <a:pPr algn="r">
              <a:spcBef>
                <a:spcPct val="50000"/>
              </a:spcBef>
            </a:pPr>
            <a:endParaRPr lang="ru-RU" sz="3200" b="1"/>
          </a:p>
        </p:txBody>
      </p:sp>
      <p:sp>
        <p:nvSpPr>
          <p:cNvPr id="11268" name="Text Box 4"/>
          <p:cNvSpPr txBox="1">
            <a:spLocks noChangeArrowheads="1"/>
          </p:cNvSpPr>
          <p:nvPr/>
        </p:nvSpPr>
        <p:spPr bwMode="auto">
          <a:xfrm>
            <a:off x="611188" y="914400"/>
            <a:ext cx="8075612" cy="1036638"/>
          </a:xfrm>
          <a:prstGeom prst="rect">
            <a:avLst/>
          </a:prstGeom>
          <a:noFill/>
          <a:ln w="9525">
            <a:noFill/>
            <a:miter lim="800000"/>
            <a:headEnd/>
            <a:tailEnd/>
          </a:ln>
          <a:effectLst/>
        </p:spPr>
        <p:txBody>
          <a:bodyPr>
            <a:spAutoFit/>
          </a:bodyPr>
          <a:lstStyle/>
          <a:p>
            <a:pPr>
              <a:spcBef>
                <a:spcPct val="50000"/>
              </a:spcBef>
            </a:pPr>
            <a:r>
              <a:rPr lang="ru-RU" sz="2800" b="1">
                <a:latin typeface="Garamond" pitchFamily="18" charset="0"/>
              </a:rPr>
              <a:t>Царь-девица (русская народная сказка)</a:t>
            </a:r>
            <a:r>
              <a:rPr lang="ru-RU" sz="3200" b="1">
                <a:latin typeface="Garamond" pitchFamily="18" charset="0"/>
              </a:rPr>
              <a:t>     </a:t>
            </a:r>
          </a:p>
          <a:p>
            <a:pPr>
              <a:spcBef>
                <a:spcPct val="50000"/>
              </a:spcBef>
            </a:pPr>
            <a:r>
              <a:rPr lang="ru-RU" sz="2000" b="1">
                <a:latin typeface="Garamond" pitchFamily="18" charset="0"/>
              </a:rPr>
              <a:t>В некотором царстве, в некотором государстве был купец.</a:t>
            </a:r>
          </a:p>
        </p:txBody>
      </p:sp>
      <p:sp>
        <p:nvSpPr>
          <p:cNvPr id="11269" name="Text Box 6"/>
          <p:cNvSpPr txBox="1">
            <a:spLocks noChangeArrowheads="1"/>
          </p:cNvSpPr>
          <p:nvPr/>
        </p:nvSpPr>
        <p:spPr bwMode="auto">
          <a:xfrm>
            <a:off x="546100" y="3200400"/>
            <a:ext cx="7226300" cy="976313"/>
          </a:xfrm>
          <a:prstGeom prst="rect">
            <a:avLst/>
          </a:prstGeom>
          <a:noFill/>
          <a:ln w="9525">
            <a:noFill/>
            <a:miter lim="800000"/>
            <a:headEnd/>
            <a:tailEnd/>
          </a:ln>
          <a:effectLst/>
        </p:spPr>
        <p:txBody>
          <a:bodyPr>
            <a:spAutoFit/>
          </a:bodyPr>
          <a:lstStyle/>
          <a:p>
            <a:pPr>
              <a:spcBef>
                <a:spcPct val="50000"/>
              </a:spcBef>
            </a:pPr>
            <a:r>
              <a:rPr lang="ru-RU" sz="2800" b="1">
                <a:latin typeface="Garamond" pitchFamily="18" charset="0"/>
              </a:rPr>
              <a:t>Мудрый старик (татарская сказка)</a:t>
            </a:r>
          </a:p>
          <a:p>
            <a:pPr>
              <a:spcBef>
                <a:spcPct val="50000"/>
              </a:spcBef>
            </a:pPr>
            <a:r>
              <a:rPr lang="ru-RU" sz="2000" b="1">
                <a:latin typeface="Garamond" pitchFamily="18" charset="0"/>
              </a:rPr>
              <a:t>Ещё в давние времена жил падишах.</a:t>
            </a:r>
          </a:p>
        </p:txBody>
      </p:sp>
      <p:sp>
        <p:nvSpPr>
          <p:cNvPr id="11270" name="Text Box 8"/>
          <p:cNvSpPr txBox="1">
            <a:spLocks noChangeArrowheads="1"/>
          </p:cNvSpPr>
          <p:nvPr/>
        </p:nvSpPr>
        <p:spPr bwMode="auto">
          <a:xfrm>
            <a:off x="584200" y="4876800"/>
            <a:ext cx="7721600" cy="1403350"/>
          </a:xfrm>
          <a:prstGeom prst="rect">
            <a:avLst/>
          </a:prstGeom>
          <a:noFill/>
          <a:ln w="9525">
            <a:noFill/>
            <a:miter lim="800000"/>
            <a:headEnd/>
            <a:tailEnd/>
          </a:ln>
          <a:effectLst/>
        </p:spPr>
        <p:txBody>
          <a:bodyPr>
            <a:spAutoFit/>
          </a:bodyPr>
          <a:lstStyle/>
          <a:p>
            <a:pPr>
              <a:spcBef>
                <a:spcPct val="50000"/>
              </a:spcBef>
            </a:pPr>
            <a:r>
              <a:rPr lang="ru-RU" sz="2800" b="1">
                <a:latin typeface="Garamond" pitchFamily="18" charset="0"/>
              </a:rPr>
              <a:t>Как появились разные народы (долганская сказка)</a:t>
            </a:r>
          </a:p>
          <a:p>
            <a:pPr>
              <a:spcBef>
                <a:spcPct val="50000"/>
              </a:spcBef>
            </a:pPr>
            <a:r>
              <a:rPr lang="ru-RU" sz="2000" b="1">
                <a:latin typeface="Garamond" pitchFamily="18" charset="0"/>
              </a:rPr>
              <a:t>Давным-давно в старину зимы были холодные</a:t>
            </a:r>
          </a:p>
        </p:txBody>
      </p:sp>
      <p:sp>
        <p:nvSpPr>
          <p:cNvPr id="82955" name="Rectangle 11"/>
          <p:cNvSpPr>
            <a:spLocks noGrp="1" noChangeArrowheads="1"/>
          </p:cNvSpPr>
          <p:nvPr>
            <p:ph type="title"/>
          </p:nvPr>
        </p:nvSpPr>
        <p:spPr>
          <a:xfrm>
            <a:off x="468313" y="188913"/>
            <a:ext cx="8351837" cy="719137"/>
          </a:xfrm>
        </p:spPr>
        <p:txBody>
          <a:bodyPr/>
          <a:lstStyle/>
          <a:p>
            <a:pPr eaLnBrk="1" hangingPunct="1">
              <a:defRPr/>
            </a:pPr>
            <a:r>
              <a:rPr lang="ru-RU" sz="4000"/>
              <a:t>Зачины</a:t>
            </a:r>
          </a:p>
        </p:txBody>
      </p:sp>
    </p:spTree>
    <p:extLst>
      <p:ext uri="{BB962C8B-B14F-4D97-AF65-F5344CB8AC3E}">
        <p14:creationId xmlns:p14="http://schemas.microsoft.com/office/powerpoint/2010/main" val="189054228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3" name="Rectangle 11"/>
          <p:cNvSpPr>
            <a:spLocks noGrp="1" noChangeArrowheads="1"/>
          </p:cNvSpPr>
          <p:nvPr>
            <p:ph type="title"/>
          </p:nvPr>
        </p:nvSpPr>
        <p:spPr>
          <a:xfrm>
            <a:off x="468313" y="188913"/>
            <a:ext cx="8351837" cy="719137"/>
          </a:xfrm>
        </p:spPr>
        <p:txBody>
          <a:bodyPr/>
          <a:lstStyle/>
          <a:p>
            <a:pPr eaLnBrk="1" hangingPunct="1">
              <a:defRPr/>
            </a:pPr>
            <a:r>
              <a:rPr lang="ru-RU" sz="4000"/>
              <a:t>Концовки</a:t>
            </a:r>
          </a:p>
        </p:txBody>
      </p:sp>
      <p:sp>
        <p:nvSpPr>
          <p:cNvPr id="12291" name="Text Box 2"/>
          <p:cNvSpPr txBox="1">
            <a:spLocks noChangeArrowheads="1"/>
          </p:cNvSpPr>
          <p:nvPr/>
        </p:nvSpPr>
        <p:spPr bwMode="auto">
          <a:xfrm>
            <a:off x="622300" y="914400"/>
            <a:ext cx="8216900" cy="1798638"/>
          </a:xfrm>
          <a:prstGeom prst="rect">
            <a:avLst/>
          </a:prstGeom>
          <a:noFill/>
          <a:ln w="9525">
            <a:noFill/>
            <a:miter lim="800000"/>
            <a:headEnd/>
            <a:tailEnd/>
          </a:ln>
          <a:effectLst/>
        </p:spPr>
        <p:txBody>
          <a:bodyPr>
            <a:spAutoFit/>
          </a:bodyPr>
          <a:lstStyle/>
          <a:p>
            <a:pPr>
              <a:spcBef>
                <a:spcPct val="50000"/>
              </a:spcBef>
            </a:pPr>
            <a:r>
              <a:rPr lang="ru-RU" sz="2800" b="1">
                <a:latin typeface="Garamond" pitchFamily="18" charset="0"/>
              </a:rPr>
              <a:t>Царь-девица (русская народная сказка</a:t>
            </a:r>
            <a:r>
              <a:rPr lang="ru-RU" sz="3200" b="1">
                <a:latin typeface="Garamond" pitchFamily="18" charset="0"/>
              </a:rPr>
              <a:t>)</a:t>
            </a:r>
          </a:p>
          <a:p>
            <a:pPr>
              <a:spcBef>
                <a:spcPct val="50000"/>
              </a:spcBef>
            </a:pPr>
            <a:r>
              <a:rPr lang="ru-RU" sz="2000" b="1">
                <a:latin typeface="Garamond" pitchFamily="18" charset="0"/>
              </a:rPr>
              <a:t>Обвенчался Иван с Царь-девицей, стали они жить-поживать и добра наживать. </a:t>
            </a:r>
          </a:p>
          <a:p>
            <a:pPr>
              <a:spcBef>
                <a:spcPct val="50000"/>
              </a:spcBef>
            </a:pPr>
            <a:endParaRPr lang="ru-RU" sz="2000" b="1">
              <a:latin typeface="Garamond" pitchFamily="18" charset="0"/>
            </a:endParaRPr>
          </a:p>
        </p:txBody>
      </p:sp>
      <p:sp>
        <p:nvSpPr>
          <p:cNvPr id="12292" name="Text Box 4"/>
          <p:cNvSpPr txBox="1">
            <a:spLocks noChangeArrowheads="1"/>
          </p:cNvSpPr>
          <p:nvPr/>
        </p:nvSpPr>
        <p:spPr bwMode="auto">
          <a:xfrm>
            <a:off x="0" y="3048000"/>
            <a:ext cx="8382000" cy="579438"/>
          </a:xfrm>
          <a:prstGeom prst="rect">
            <a:avLst/>
          </a:prstGeom>
          <a:noFill/>
          <a:ln w="9525">
            <a:noFill/>
            <a:miter lim="800000"/>
            <a:headEnd/>
            <a:tailEnd/>
          </a:ln>
          <a:effectLst/>
        </p:spPr>
        <p:txBody>
          <a:bodyPr>
            <a:spAutoFit/>
          </a:bodyPr>
          <a:lstStyle/>
          <a:p>
            <a:pPr algn="r">
              <a:spcBef>
                <a:spcPct val="50000"/>
              </a:spcBef>
            </a:pPr>
            <a:endParaRPr lang="ru-RU" sz="3200" b="1"/>
          </a:p>
        </p:txBody>
      </p:sp>
      <p:sp>
        <p:nvSpPr>
          <p:cNvPr id="12293" name="Rectangle 5"/>
          <p:cNvSpPr>
            <a:spLocks noChangeArrowheads="1"/>
          </p:cNvSpPr>
          <p:nvPr/>
        </p:nvSpPr>
        <p:spPr bwMode="auto">
          <a:xfrm>
            <a:off x="830263" y="2667000"/>
            <a:ext cx="7932737" cy="976313"/>
          </a:xfrm>
          <a:prstGeom prst="rect">
            <a:avLst/>
          </a:prstGeom>
          <a:noFill/>
          <a:ln w="9525">
            <a:noFill/>
            <a:miter lim="800000"/>
            <a:headEnd/>
            <a:tailEnd/>
          </a:ln>
          <a:effectLst/>
        </p:spPr>
        <p:txBody>
          <a:bodyPr>
            <a:spAutoFit/>
          </a:bodyPr>
          <a:lstStyle/>
          <a:p>
            <a:pPr>
              <a:spcBef>
                <a:spcPct val="50000"/>
              </a:spcBef>
            </a:pPr>
            <a:r>
              <a:rPr lang="ru-RU" sz="2800" b="1">
                <a:latin typeface="Garamond" pitchFamily="18" charset="0"/>
              </a:rPr>
              <a:t>Мудрый старик (татарская сказка)</a:t>
            </a:r>
          </a:p>
          <a:p>
            <a:pPr>
              <a:spcBef>
                <a:spcPct val="50000"/>
              </a:spcBef>
            </a:pPr>
            <a:r>
              <a:rPr lang="ru-RU" sz="2000" b="1">
                <a:latin typeface="Garamond" pitchFamily="18" charset="0"/>
              </a:rPr>
              <a:t>Видно и старики бывают полезны, без них тоже не обойдёшься</a:t>
            </a:r>
          </a:p>
        </p:txBody>
      </p:sp>
      <p:sp>
        <p:nvSpPr>
          <p:cNvPr id="12294" name="Text Box 7"/>
          <p:cNvSpPr txBox="1">
            <a:spLocks noChangeArrowheads="1"/>
          </p:cNvSpPr>
          <p:nvPr/>
        </p:nvSpPr>
        <p:spPr bwMode="auto">
          <a:xfrm>
            <a:off x="0" y="4876800"/>
            <a:ext cx="8763000" cy="579438"/>
          </a:xfrm>
          <a:prstGeom prst="rect">
            <a:avLst/>
          </a:prstGeom>
          <a:noFill/>
          <a:ln w="9525">
            <a:noFill/>
            <a:miter lim="800000"/>
            <a:headEnd/>
            <a:tailEnd/>
          </a:ln>
          <a:effectLst/>
        </p:spPr>
        <p:txBody>
          <a:bodyPr>
            <a:spAutoFit/>
          </a:bodyPr>
          <a:lstStyle/>
          <a:p>
            <a:pPr algn="r">
              <a:spcBef>
                <a:spcPct val="50000"/>
              </a:spcBef>
            </a:pPr>
            <a:endParaRPr lang="ru-RU" sz="3200" b="1"/>
          </a:p>
        </p:txBody>
      </p:sp>
      <p:sp>
        <p:nvSpPr>
          <p:cNvPr id="12295" name="Rectangle 8"/>
          <p:cNvSpPr>
            <a:spLocks noChangeArrowheads="1"/>
          </p:cNvSpPr>
          <p:nvPr/>
        </p:nvSpPr>
        <p:spPr bwMode="auto">
          <a:xfrm>
            <a:off x="539750" y="4419600"/>
            <a:ext cx="8604250" cy="3262313"/>
          </a:xfrm>
          <a:prstGeom prst="rect">
            <a:avLst/>
          </a:prstGeom>
          <a:noFill/>
          <a:ln w="9525">
            <a:noFill/>
            <a:miter lim="800000"/>
            <a:headEnd/>
            <a:tailEnd/>
          </a:ln>
          <a:effectLst/>
        </p:spPr>
        <p:txBody>
          <a:bodyPr>
            <a:spAutoFit/>
          </a:bodyPr>
          <a:lstStyle/>
          <a:p>
            <a:pPr>
              <a:spcBef>
                <a:spcPct val="50000"/>
              </a:spcBef>
            </a:pPr>
            <a:r>
              <a:rPr lang="ru-RU" sz="3200" b="1">
                <a:latin typeface="Garamond" pitchFamily="18" charset="0"/>
              </a:rPr>
              <a:t> </a:t>
            </a:r>
            <a:r>
              <a:rPr lang="ru-RU" sz="2800" b="1">
                <a:latin typeface="Garamond" pitchFamily="18" charset="0"/>
              </a:rPr>
              <a:t>Похождение дикого кота Симбы        </a:t>
            </a:r>
          </a:p>
          <a:p>
            <a:pPr>
              <a:spcBef>
                <a:spcPct val="50000"/>
              </a:spcBef>
            </a:pPr>
            <a:r>
              <a:rPr lang="ru-RU" sz="2800" b="1">
                <a:latin typeface="Garamond" pitchFamily="18" charset="0"/>
              </a:rPr>
              <a:t>(африканская сказка ) </a:t>
            </a:r>
          </a:p>
          <a:p>
            <a:pPr>
              <a:spcBef>
                <a:spcPct val="50000"/>
              </a:spcBef>
            </a:pPr>
            <a:r>
              <a:rPr lang="ru-RU" sz="2400" b="1">
                <a:latin typeface="Garamond" pitchFamily="18" charset="0"/>
              </a:rPr>
              <a:t>- </a:t>
            </a:r>
            <a:r>
              <a:rPr lang="ru-RU" sz="2000" b="1">
                <a:latin typeface="Garamond" pitchFamily="18" charset="0"/>
              </a:rPr>
              <a:t>Не сердитесь, друзья- сказал им Симба, я только хотел рассказать вам,что ум стоит гораздо больше силы.</a:t>
            </a:r>
          </a:p>
          <a:p>
            <a:pPr>
              <a:spcBef>
                <a:spcPct val="50000"/>
              </a:spcBef>
            </a:pPr>
            <a:endParaRPr lang="ru-RU" sz="2000" b="1">
              <a:latin typeface="Garamond" pitchFamily="18" charset="0"/>
            </a:endParaRPr>
          </a:p>
          <a:p>
            <a:pPr>
              <a:spcBef>
                <a:spcPct val="50000"/>
              </a:spcBef>
            </a:pPr>
            <a:r>
              <a:rPr lang="ru-RU" sz="3200" b="1">
                <a:latin typeface="Garamond" pitchFamily="18" charset="0"/>
              </a:rPr>
              <a:t>   </a:t>
            </a:r>
          </a:p>
        </p:txBody>
      </p:sp>
    </p:spTree>
    <p:extLst>
      <p:ext uri="{BB962C8B-B14F-4D97-AF65-F5344CB8AC3E}">
        <p14:creationId xmlns:p14="http://schemas.microsoft.com/office/powerpoint/2010/main" val="370382523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subTitle" idx="1"/>
          </p:nvPr>
        </p:nvSpPr>
        <p:spPr>
          <a:xfrm>
            <a:off x="1066800" y="1557338"/>
            <a:ext cx="6705600" cy="4679950"/>
          </a:xfrm>
        </p:spPr>
        <p:txBody>
          <a:bodyPr/>
          <a:lstStyle/>
          <a:p>
            <a:pPr eaLnBrk="1" hangingPunct="1">
              <a:defRPr/>
            </a:pPr>
            <a:r>
              <a:rPr lang="ru-RU" b="1" dirty="0">
                <a:solidFill>
                  <a:srgbClr val="000099"/>
                </a:solidFill>
                <a:effectLst>
                  <a:outerShdw blurRad="38100" dist="38100" dir="2700000" algn="tl">
                    <a:srgbClr val="C0C0C0"/>
                  </a:outerShdw>
                </a:effectLst>
              </a:rPr>
              <a:t>Давайте подумаем, почему сказочные существа </a:t>
            </a:r>
          </a:p>
          <a:p>
            <a:pPr eaLnBrk="1" hangingPunct="1">
              <a:defRPr/>
            </a:pPr>
            <a:r>
              <a:rPr lang="ru-RU" b="1" dirty="0">
                <a:solidFill>
                  <a:srgbClr val="000099"/>
                </a:solidFill>
                <a:effectLst>
                  <a:outerShdw blurRad="38100" dist="38100" dir="2700000" algn="tl">
                    <a:srgbClr val="C0C0C0"/>
                  </a:outerShdw>
                </a:effectLst>
              </a:rPr>
              <a:t>помогают героям?</a:t>
            </a:r>
          </a:p>
        </p:txBody>
      </p:sp>
    </p:spTree>
    <p:extLst>
      <p:ext uri="{BB962C8B-B14F-4D97-AF65-F5344CB8AC3E}">
        <p14:creationId xmlns:p14="http://schemas.microsoft.com/office/powerpoint/2010/main" val="1542741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емеля"/>
          <p:cNvPicPr>
            <a:picLocks noChangeAspect="1" noChangeArrowheads="1"/>
          </p:cNvPicPr>
          <p:nvPr/>
        </p:nvPicPr>
        <p:blipFill>
          <a:blip r:embed="rId2"/>
          <a:srcRect/>
          <a:stretch>
            <a:fillRect/>
          </a:stretch>
        </p:blipFill>
        <p:spPr bwMode="auto">
          <a:xfrm>
            <a:off x="827088" y="1700213"/>
            <a:ext cx="3563937" cy="3743325"/>
          </a:xfrm>
          <a:prstGeom prst="rect">
            <a:avLst/>
          </a:prstGeom>
          <a:noFill/>
          <a:ln w="9525">
            <a:noFill/>
            <a:miter lim="800000"/>
            <a:headEnd/>
            <a:tailEnd/>
          </a:ln>
        </p:spPr>
      </p:pic>
      <p:sp>
        <p:nvSpPr>
          <p:cNvPr id="15363" name="Text Box 3"/>
          <p:cNvSpPr txBox="1">
            <a:spLocks noChangeArrowheads="1"/>
          </p:cNvSpPr>
          <p:nvPr/>
        </p:nvSpPr>
        <p:spPr bwMode="auto">
          <a:xfrm>
            <a:off x="4953000" y="1828800"/>
            <a:ext cx="3886200" cy="2227263"/>
          </a:xfrm>
          <a:prstGeom prst="rect">
            <a:avLst/>
          </a:prstGeom>
          <a:noFill/>
          <a:ln w="9525">
            <a:noFill/>
            <a:miter lim="800000"/>
            <a:headEnd/>
            <a:tailEnd/>
          </a:ln>
          <a:effectLst/>
        </p:spPr>
        <p:txBody>
          <a:bodyPr>
            <a:spAutoFit/>
          </a:bodyPr>
          <a:lstStyle/>
          <a:p>
            <a:pPr>
              <a:spcBef>
                <a:spcPct val="50000"/>
              </a:spcBef>
            </a:pPr>
            <a:r>
              <a:rPr lang="ru-RU" sz="2800" b="1">
                <a:solidFill>
                  <a:srgbClr val="990099"/>
                </a:solidFill>
                <a:latin typeface="Garamond" pitchFamily="18" charset="0"/>
              </a:rPr>
              <a:t>Вдруг щука говорит ему человеческим голосом: «Емеля, отпусти меня в воду, я тебе пригожусь».</a:t>
            </a:r>
          </a:p>
        </p:txBody>
      </p:sp>
      <p:sp>
        <p:nvSpPr>
          <p:cNvPr id="15364" name="Text Box 4"/>
          <p:cNvSpPr txBox="1">
            <a:spLocks noChangeArrowheads="1"/>
          </p:cNvSpPr>
          <p:nvPr/>
        </p:nvSpPr>
        <p:spPr bwMode="auto">
          <a:xfrm>
            <a:off x="5029200" y="4267200"/>
            <a:ext cx="3200400" cy="1800225"/>
          </a:xfrm>
          <a:prstGeom prst="rect">
            <a:avLst/>
          </a:prstGeom>
          <a:noFill/>
          <a:ln w="9525">
            <a:noFill/>
            <a:miter lim="800000"/>
            <a:headEnd/>
            <a:tailEnd/>
          </a:ln>
          <a:effectLst/>
        </p:spPr>
        <p:txBody>
          <a:bodyPr>
            <a:spAutoFit/>
          </a:bodyPr>
          <a:lstStyle/>
          <a:p>
            <a:pPr>
              <a:spcBef>
                <a:spcPct val="50000"/>
              </a:spcBef>
            </a:pPr>
            <a:r>
              <a:rPr lang="ru-RU" sz="2800" b="1">
                <a:solidFill>
                  <a:srgbClr val="FF0066"/>
                </a:solidFill>
                <a:latin typeface="Garamond" pitchFamily="18" charset="0"/>
              </a:rPr>
              <a:t>Пожалел Емеля щуку, отпустил ее к малым детушкам</a:t>
            </a:r>
            <a:r>
              <a:rPr lang="ru-RU" sz="2800" b="1">
                <a:latin typeface="Garamond" pitchFamily="18" charset="0"/>
              </a:rPr>
              <a:t>.</a:t>
            </a:r>
          </a:p>
        </p:txBody>
      </p:sp>
      <p:sp>
        <p:nvSpPr>
          <p:cNvPr id="3077" name="Text Box 5"/>
          <p:cNvSpPr txBox="1">
            <a:spLocks noChangeArrowheads="1"/>
          </p:cNvSpPr>
          <p:nvPr/>
        </p:nvSpPr>
        <p:spPr bwMode="auto">
          <a:xfrm>
            <a:off x="1042988" y="782638"/>
            <a:ext cx="7489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ru-RU" sz="4000" b="1">
                <a:solidFill>
                  <a:srgbClr val="FF0066"/>
                </a:solidFill>
                <a:effectLst>
                  <a:outerShdw blurRad="38100" dist="38100" dir="2700000" algn="tl">
                    <a:srgbClr val="C0C0C0"/>
                  </a:outerShdw>
                </a:effectLst>
                <a:latin typeface="Garamond" pitchFamily="18" charset="0"/>
              </a:rPr>
              <a:t> По щучьему велению</a:t>
            </a:r>
            <a:endParaRPr lang="ru-RU" sz="3600" b="1">
              <a:effectLst>
                <a:outerShdw blurRad="38100" dist="38100" dir="2700000" algn="tl">
                  <a:srgbClr val="C0C0C0"/>
                </a:outerShdw>
              </a:effectLst>
              <a:latin typeface="Garamond" pitchFamily="18" charset="0"/>
            </a:endParaRPr>
          </a:p>
        </p:txBody>
      </p:sp>
    </p:spTree>
    <p:extLst>
      <p:ext uri="{BB962C8B-B14F-4D97-AF65-F5344CB8AC3E}">
        <p14:creationId xmlns:p14="http://schemas.microsoft.com/office/powerpoint/2010/main" val="2909237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077"/>
                                        </p:tgtEl>
                                        <p:attrNameLst>
                                          <p:attrName>style.visibility</p:attrName>
                                        </p:attrNameLst>
                                      </p:cBhvr>
                                      <p:to>
                                        <p:strVal val="visible"/>
                                      </p:to>
                                    </p:set>
                                    <p:anim calcmode="discrete" valueType="clr">
                                      <p:cBhvr override="childStyle">
                                        <p:cTn id="7" dur="80"/>
                                        <p:tgtEl>
                                          <p:spTgt spid="307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7"/>
                                        </p:tgtEl>
                                        <p:attrNameLst>
                                          <p:attrName>fillcolor</p:attrName>
                                        </p:attrNameLst>
                                      </p:cBhvr>
                                      <p:tavLst>
                                        <p:tav tm="0">
                                          <p:val>
                                            <p:clrVal>
                                              <a:schemeClr val="accent2"/>
                                            </p:clrVal>
                                          </p:val>
                                        </p:tav>
                                        <p:tav tm="50000">
                                          <p:val>
                                            <p:clrVal>
                                              <a:schemeClr val="hlink"/>
                                            </p:clrVal>
                                          </p:val>
                                        </p:tav>
                                      </p:tavLst>
                                    </p:anim>
                                    <p:set>
                                      <p:cBhvr>
                                        <p:cTn id="9" dur="80"/>
                                        <p:tgtEl>
                                          <p:spTgt spid="3077"/>
                                        </p:tgtEl>
                                        <p:attrNameLst>
                                          <p:attrName>fill.type</p:attrName>
                                        </p:attrNameLst>
                                      </p:cBhvr>
                                      <p:to>
                                        <p:strVal val="solid"/>
                                      </p:to>
                                    </p:set>
                                  </p:childTnLst>
                                </p:cTn>
                              </p:par>
                            </p:childTnLst>
                          </p:cTn>
                        </p:par>
                        <p:par>
                          <p:cTn id="10" fill="hold" nodeType="afterGroup">
                            <p:stCondLst>
                              <p:cond delay="680"/>
                            </p:stCondLst>
                            <p:childTnLst>
                              <p:par>
                                <p:cTn id="11" presetID="5" presetClass="entr" presetSubtype="1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checkerboard(across)">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55650" y="404813"/>
            <a:ext cx="7772400" cy="1143000"/>
          </a:xfrm>
        </p:spPr>
        <p:txBody>
          <a:bodyPr/>
          <a:lstStyle/>
          <a:p>
            <a:pPr eaLnBrk="1" hangingPunct="1">
              <a:defRPr/>
            </a:pPr>
            <a:r>
              <a:rPr lang="ru-RU" sz="4000" b="1">
                <a:solidFill>
                  <a:srgbClr val="FF0066"/>
                </a:solidFill>
                <a:latin typeface="Garamond" pitchFamily="18" charset="0"/>
              </a:rPr>
              <a:t>Гуси-лебеди</a:t>
            </a:r>
          </a:p>
        </p:txBody>
      </p:sp>
      <p:sp>
        <p:nvSpPr>
          <p:cNvPr id="16387" name="Rectangle 3"/>
          <p:cNvSpPr>
            <a:spLocks noGrp="1" noChangeArrowheads="1"/>
          </p:cNvSpPr>
          <p:nvPr>
            <p:ph type="body" idx="1"/>
          </p:nvPr>
        </p:nvSpPr>
        <p:spPr>
          <a:xfrm>
            <a:off x="4427538" y="1484313"/>
            <a:ext cx="4392612" cy="2592387"/>
          </a:xfrm>
        </p:spPr>
        <p:txBody>
          <a:bodyPr>
            <a:normAutofit fontScale="92500" lnSpcReduction="10000"/>
          </a:bodyPr>
          <a:lstStyle/>
          <a:p>
            <a:pPr eaLnBrk="1" hangingPunct="1">
              <a:lnSpc>
                <a:spcPct val="80000"/>
              </a:lnSpc>
            </a:pPr>
            <a:r>
              <a:rPr lang="ru-RU" sz="2400" b="1">
                <a:solidFill>
                  <a:srgbClr val="990099"/>
                </a:solidFill>
              </a:rPr>
              <a:t>Добежала девочка до печки:</a:t>
            </a:r>
          </a:p>
          <a:p>
            <a:pPr eaLnBrk="1" hangingPunct="1">
              <a:lnSpc>
                <a:spcPct val="80000"/>
              </a:lnSpc>
              <a:buFontTx/>
              <a:buChar char="-"/>
            </a:pPr>
            <a:r>
              <a:rPr lang="ru-RU" sz="2400" b="1">
                <a:solidFill>
                  <a:srgbClr val="990099"/>
                </a:solidFill>
              </a:rPr>
              <a:t>Печка, матушка, спрячь меня!</a:t>
            </a:r>
          </a:p>
          <a:p>
            <a:pPr eaLnBrk="1" hangingPunct="1">
              <a:lnSpc>
                <a:spcPct val="80000"/>
              </a:lnSpc>
              <a:buFontTx/>
              <a:buChar char="-"/>
            </a:pPr>
            <a:r>
              <a:rPr lang="ru-RU" sz="2400" b="1">
                <a:solidFill>
                  <a:srgbClr val="990099"/>
                </a:solidFill>
              </a:rPr>
              <a:t>Поешь моего ржаного пирожка.</a:t>
            </a:r>
          </a:p>
          <a:p>
            <a:pPr eaLnBrk="1" hangingPunct="1">
              <a:lnSpc>
                <a:spcPct val="80000"/>
              </a:lnSpc>
              <a:buFontTx/>
              <a:buChar char="-"/>
            </a:pPr>
            <a:r>
              <a:rPr lang="ru-RU" sz="2400" b="1">
                <a:solidFill>
                  <a:srgbClr val="990099"/>
                </a:solidFill>
              </a:rPr>
              <a:t>Девочка скорее пирожок в рот, а сама с братцем - в печь.</a:t>
            </a:r>
          </a:p>
        </p:txBody>
      </p:sp>
      <p:sp>
        <p:nvSpPr>
          <p:cNvPr id="16388" name="Text Box 5"/>
          <p:cNvSpPr txBox="1">
            <a:spLocks noChangeArrowheads="1"/>
          </p:cNvSpPr>
          <p:nvPr/>
        </p:nvSpPr>
        <p:spPr bwMode="auto">
          <a:xfrm>
            <a:off x="4572000" y="4508500"/>
            <a:ext cx="4176713" cy="1187450"/>
          </a:xfrm>
          <a:prstGeom prst="rect">
            <a:avLst/>
          </a:prstGeom>
          <a:noFill/>
          <a:ln w="9525">
            <a:noFill/>
            <a:miter lim="800000"/>
            <a:headEnd/>
            <a:tailEnd/>
          </a:ln>
          <a:effectLst/>
        </p:spPr>
        <p:txBody>
          <a:bodyPr>
            <a:spAutoFit/>
          </a:bodyPr>
          <a:lstStyle/>
          <a:p>
            <a:pPr>
              <a:spcBef>
                <a:spcPct val="50000"/>
              </a:spcBef>
            </a:pPr>
            <a:r>
              <a:rPr lang="ru-RU" sz="2400" b="1">
                <a:solidFill>
                  <a:srgbClr val="FF0066"/>
                </a:solidFill>
                <a:latin typeface="Garamond" pitchFamily="18" charset="0"/>
              </a:rPr>
              <a:t>Девочка сказала печке спасибо и вместе с братцем прибежала домой.</a:t>
            </a:r>
          </a:p>
        </p:txBody>
      </p:sp>
      <p:pic>
        <p:nvPicPr>
          <p:cNvPr id="16389" name="Picture 6" descr="Рисунок2"/>
          <p:cNvPicPr>
            <a:picLocks noChangeAspect="1" noChangeArrowheads="1"/>
          </p:cNvPicPr>
          <p:nvPr/>
        </p:nvPicPr>
        <p:blipFill>
          <a:blip r:embed="rId2"/>
          <a:srcRect/>
          <a:stretch>
            <a:fillRect/>
          </a:stretch>
        </p:blipFill>
        <p:spPr bwMode="auto">
          <a:xfrm>
            <a:off x="1258888" y="1844675"/>
            <a:ext cx="2968625" cy="3529013"/>
          </a:xfrm>
          <a:prstGeom prst="rect">
            <a:avLst/>
          </a:prstGeom>
          <a:noFill/>
          <a:ln w="9525">
            <a:noFill/>
            <a:miter lim="800000"/>
            <a:headEnd/>
            <a:tailEnd/>
          </a:ln>
        </p:spPr>
      </p:pic>
    </p:spTree>
    <p:extLst>
      <p:ext uri="{BB962C8B-B14F-4D97-AF65-F5344CB8AC3E}">
        <p14:creationId xmlns:p14="http://schemas.microsoft.com/office/powerpoint/2010/main" val="4239690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266"/>
                                        </p:tgtEl>
                                        <p:attrNameLst>
                                          <p:attrName>style.visibility</p:attrName>
                                        </p:attrNameLst>
                                      </p:cBhvr>
                                      <p:to>
                                        <p:strVal val="visible"/>
                                      </p:to>
                                    </p:set>
                                    <p:anim calcmode="discrete" valueType="clr">
                                      <p:cBhvr override="childStyle">
                                        <p:cTn id="7" dur="80"/>
                                        <p:tgtEl>
                                          <p:spTgt spid="1126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66"/>
                                        </p:tgtEl>
                                        <p:attrNameLst>
                                          <p:attrName>fillcolor</p:attrName>
                                        </p:attrNameLst>
                                      </p:cBhvr>
                                      <p:tavLst>
                                        <p:tav tm="0">
                                          <p:val>
                                            <p:clrVal>
                                              <a:schemeClr val="accent2"/>
                                            </p:clrVal>
                                          </p:val>
                                        </p:tav>
                                        <p:tav tm="50000">
                                          <p:val>
                                            <p:clrVal>
                                              <a:schemeClr val="hlink"/>
                                            </p:clrVal>
                                          </p:val>
                                        </p:tav>
                                      </p:tavLst>
                                    </p:anim>
                                    <p:set>
                                      <p:cBhvr>
                                        <p:cTn id="9" dur="80"/>
                                        <p:tgtEl>
                                          <p:spTgt spid="112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323850" y="2205038"/>
            <a:ext cx="8229600" cy="2519362"/>
          </a:xfrm>
        </p:spPr>
        <p:txBody>
          <a:bodyPr/>
          <a:lstStyle/>
          <a:p>
            <a:pPr marL="265113" indent="0" algn="ctr" eaLnBrk="1" hangingPunct="1">
              <a:buFontTx/>
              <a:buNone/>
              <a:defRPr/>
            </a:pPr>
            <a:r>
              <a:rPr lang="ru-RU" b="1">
                <a:solidFill>
                  <a:srgbClr val="000099"/>
                </a:solidFill>
                <a:effectLst>
                  <a:outerShdw blurRad="38100" dist="38100" dir="2700000" algn="tl">
                    <a:srgbClr val="C0C0C0"/>
                  </a:outerShdw>
                </a:effectLst>
              </a:rPr>
              <a:t>Герои сказок добрые, внимательные, уважают старших, не отказывают в помощи другим, отзывчивые, поэтому волшебные существа им и помогают.</a:t>
            </a:r>
          </a:p>
        </p:txBody>
      </p:sp>
    </p:spTree>
    <p:extLst>
      <p:ext uri="{BB962C8B-B14F-4D97-AF65-F5344CB8AC3E}">
        <p14:creationId xmlns:p14="http://schemas.microsoft.com/office/powerpoint/2010/main" val="30239735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566738"/>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ru-RU" sz="4000" b="1">
                <a:solidFill>
                  <a:srgbClr val="FF0066"/>
                </a:solidFill>
                <a:effectLst>
                  <a:outerShdw blurRad="38100" dist="38100" dir="2700000" algn="tl">
                    <a:srgbClr val="C0C0C0"/>
                  </a:outerShdw>
                </a:effectLst>
                <a:latin typeface="Garamond" pitchFamily="18" charset="0"/>
              </a:rPr>
              <a:t>Отрицательные герои</a:t>
            </a:r>
          </a:p>
        </p:txBody>
      </p:sp>
      <p:sp>
        <p:nvSpPr>
          <p:cNvPr id="18435" name="Rectangle 4"/>
          <p:cNvSpPr>
            <a:spLocks noChangeArrowheads="1"/>
          </p:cNvSpPr>
          <p:nvPr/>
        </p:nvSpPr>
        <p:spPr bwMode="auto">
          <a:xfrm>
            <a:off x="533400" y="1196975"/>
            <a:ext cx="2587625" cy="4995863"/>
          </a:xfrm>
          <a:prstGeom prst="rect">
            <a:avLst/>
          </a:prstGeom>
          <a:noFill/>
          <a:ln w="9525">
            <a:noFill/>
            <a:miter lim="800000"/>
            <a:headEnd/>
            <a:tailEnd/>
          </a:ln>
          <a:effectLst/>
        </p:spPr>
        <p:txBody>
          <a:bodyPr anchor="ctr"/>
          <a:lstStyle/>
          <a:p>
            <a:pPr algn="ctr"/>
            <a:r>
              <a:rPr lang="ru-RU" sz="4000" b="1" i="1">
                <a:latin typeface="Garamond" pitchFamily="18" charset="0"/>
              </a:rPr>
              <a:t>Леший </a:t>
            </a:r>
          </a:p>
          <a:p>
            <a:pPr algn="ctr"/>
            <a:endParaRPr lang="ru-RU" sz="4000" b="1" i="1">
              <a:latin typeface="Garamond" pitchFamily="18" charset="0"/>
            </a:endParaRPr>
          </a:p>
          <a:p>
            <a:pPr algn="ctr"/>
            <a:r>
              <a:rPr lang="ru-RU" sz="4000" b="1" i="1">
                <a:latin typeface="Garamond" pitchFamily="18" charset="0"/>
              </a:rPr>
              <a:t>Баба-Яга</a:t>
            </a:r>
          </a:p>
          <a:p>
            <a:pPr algn="ctr"/>
            <a:endParaRPr lang="ru-RU" sz="4000" b="1" i="1">
              <a:latin typeface="Garamond" pitchFamily="18" charset="0"/>
            </a:endParaRPr>
          </a:p>
          <a:p>
            <a:pPr algn="ctr"/>
            <a:r>
              <a:rPr lang="ru-RU" sz="4000" b="1" i="1">
                <a:latin typeface="Garamond" pitchFamily="18" charset="0"/>
              </a:rPr>
              <a:t>Ведьмы</a:t>
            </a:r>
          </a:p>
          <a:p>
            <a:pPr algn="ctr" eaLnBrk="0" hangingPunct="0"/>
            <a:r>
              <a:rPr lang="ru-RU" sz="1200" b="1">
                <a:solidFill>
                  <a:srgbClr val="333C37"/>
                </a:solidFill>
                <a:latin typeface="Garamond" pitchFamily="18" charset="0"/>
                <a:ea typeface="Arial Unicode MS" pitchFamily="34" charset="-128"/>
                <a:cs typeface="Arial Unicode MS" pitchFamily="34" charset="-128"/>
              </a:rPr>
              <a:t> </a:t>
            </a:r>
            <a:endParaRPr lang="ru-RU" sz="1200" b="1">
              <a:latin typeface="Garamond" pitchFamily="18" charset="0"/>
              <a:ea typeface="Arial Unicode MS" pitchFamily="34" charset="-128"/>
              <a:cs typeface="Arial Unicode MS" pitchFamily="34" charset="-128"/>
            </a:endParaRPr>
          </a:p>
          <a:p>
            <a:pPr algn="ctr" eaLnBrk="0" hangingPunct="0"/>
            <a:endParaRPr lang="ru-RU" sz="2400" b="1">
              <a:latin typeface="Garamond" pitchFamily="18" charset="0"/>
            </a:endParaRPr>
          </a:p>
          <a:p>
            <a:pPr algn="ctr" eaLnBrk="0" hangingPunct="0"/>
            <a:r>
              <a:rPr lang="ru-RU" sz="4000" b="1" i="1">
                <a:solidFill>
                  <a:srgbClr val="333C37"/>
                </a:solidFill>
                <a:latin typeface="Garamond" pitchFamily="18" charset="0"/>
              </a:rPr>
              <a:t>Лиса</a:t>
            </a:r>
          </a:p>
        </p:txBody>
      </p:sp>
      <p:sp>
        <p:nvSpPr>
          <p:cNvPr id="18436" name="Rectangle 5"/>
          <p:cNvSpPr>
            <a:spLocks noChangeArrowheads="1"/>
          </p:cNvSpPr>
          <p:nvPr/>
        </p:nvSpPr>
        <p:spPr bwMode="auto">
          <a:xfrm>
            <a:off x="3121025" y="1371600"/>
            <a:ext cx="2538413" cy="4995863"/>
          </a:xfrm>
          <a:prstGeom prst="rect">
            <a:avLst/>
          </a:prstGeom>
          <a:noFill/>
          <a:ln w="9525">
            <a:noFill/>
            <a:miter lim="800000"/>
            <a:headEnd/>
            <a:tailEnd/>
          </a:ln>
          <a:effectLst/>
        </p:spPr>
        <p:txBody>
          <a:bodyPr>
            <a:spAutoFit/>
          </a:bodyPr>
          <a:lstStyle/>
          <a:p>
            <a:endParaRPr lang="ru-RU"/>
          </a:p>
        </p:txBody>
      </p:sp>
      <p:sp>
        <p:nvSpPr>
          <p:cNvPr id="18437" name="Rectangle 6"/>
          <p:cNvSpPr>
            <a:spLocks noChangeArrowheads="1"/>
          </p:cNvSpPr>
          <p:nvPr/>
        </p:nvSpPr>
        <p:spPr bwMode="auto">
          <a:xfrm>
            <a:off x="5659438" y="1371600"/>
            <a:ext cx="3043237" cy="4995863"/>
          </a:xfrm>
          <a:prstGeom prst="rect">
            <a:avLst/>
          </a:prstGeom>
          <a:noFill/>
          <a:ln w="9525">
            <a:noFill/>
            <a:miter lim="800000"/>
            <a:headEnd/>
            <a:tailEnd/>
          </a:ln>
          <a:effectLst/>
        </p:spPr>
        <p:txBody>
          <a:bodyPr anchor="ctr"/>
          <a:lstStyle/>
          <a:p>
            <a:pPr algn="ctr"/>
            <a:r>
              <a:rPr lang="ru-RU" sz="4000" b="1" i="1">
                <a:latin typeface="Garamond" pitchFamily="18" charset="0"/>
              </a:rPr>
              <a:t>Кощей </a:t>
            </a:r>
          </a:p>
          <a:p>
            <a:pPr algn="ctr"/>
            <a:endParaRPr lang="ru-RU" sz="4000" b="1" i="1">
              <a:latin typeface="Garamond" pitchFamily="18" charset="0"/>
            </a:endParaRPr>
          </a:p>
          <a:p>
            <a:pPr algn="ctr"/>
            <a:r>
              <a:rPr lang="ru-RU" sz="4000" b="1" i="1">
                <a:latin typeface="Garamond" pitchFamily="18" charset="0"/>
              </a:rPr>
              <a:t>Домовой</a:t>
            </a:r>
          </a:p>
          <a:p>
            <a:pPr algn="ctr"/>
            <a:endParaRPr lang="ru-RU" sz="4000" b="1" i="1">
              <a:latin typeface="Garamond" pitchFamily="18" charset="0"/>
            </a:endParaRPr>
          </a:p>
          <a:p>
            <a:pPr algn="ctr"/>
            <a:r>
              <a:rPr lang="ru-RU" sz="4000" b="1" i="1">
                <a:latin typeface="Garamond" pitchFamily="18" charset="0"/>
              </a:rPr>
              <a:t>Русалки</a:t>
            </a:r>
          </a:p>
          <a:p>
            <a:pPr algn="ctr" eaLnBrk="0" hangingPunct="0"/>
            <a:endParaRPr lang="ru-RU" sz="4000" b="1" i="1">
              <a:solidFill>
                <a:srgbClr val="333C37"/>
              </a:solidFill>
              <a:latin typeface="Garamond" pitchFamily="18" charset="0"/>
            </a:endParaRPr>
          </a:p>
          <a:p>
            <a:pPr algn="ctr" eaLnBrk="0" hangingPunct="0"/>
            <a:r>
              <a:rPr lang="ru-RU" sz="4000" b="1" i="1">
                <a:solidFill>
                  <a:srgbClr val="333C37"/>
                </a:solidFill>
                <a:latin typeface="Garamond" pitchFamily="18" charset="0"/>
              </a:rPr>
              <a:t>Царь</a:t>
            </a:r>
          </a:p>
          <a:p>
            <a:pPr algn="ctr" eaLnBrk="0" hangingPunct="0"/>
            <a:r>
              <a:rPr lang="ru-RU" sz="1200" b="1">
                <a:solidFill>
                  <a:srgbClr val="333C37"/>
                </a:solidFill>
                <a:latin typeface="Garamond" pitchFamily="18" charset="0"/>
                <a:ea typeface="Arial Unicode MS" pitchFamily="34" charset="-128"/>
                <a:cs typeface="Arial Unicode MS" pitchFamily="34" charset="-128"/>
              </a:rPr>
              <a:t> </a:t>
            </a:r>
          </a:p>
        </p:txBody>
      </p:sp>
      <p:pic>
        <p:nvPicPr>
          <p:cNvPr id="18438" name="Picture 7" descr="Рисунок5"/>
          <p:cNvPicPr>
            <a:picLocks noChangeAspect="1" noChangeArrowheads="1"/>
          </p:cNvPicPr>
          <p:nvPr/>
        </p:nvPicPr>
        <p:blipFill>
          <a:blip r:embed="rId2"/>
          <a:srcRect/>
          <a:stretch>
            <a:fillRect/>
          </a:stretch>
        </p:blipFill>
        <p:spPr bwMode="auto">
          <a:xfrm>
            <a:off x="3452813" y="1327150"/>
            <a:ext cx="2236787" cy="4202113"/>
          </a:xfrm>
          <a:prstGeom prst="rect">
            <a:avLst/>
          </a:prstGeom>
          <a:noFill/>
          <a:ln w="9525">
            <a:noFill/>
            <a:miter lim="800000"/>
            <a:headEnd/>
            <a:tailEnd/>
          </a:ln>
        </p:spPr>
      </p:pic>
    </p:spTree>
    <p:extLst>
      <p:ext uri="{BB962C8B-B14F-4D97-AF65-F5344CB8AC3E}">
        <p14:creationId xmlns:p14="http://schemas.microsoft.com/office/powerpoint/2010/main" val="3558934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layer.myshared.ru/479198/data/images/img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in-pic" descr="Картинка 20 из 7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7525" y="26690"/>
            <a:ext cx="35464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in-pic" descr="Картинка 64 из 9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2472" y="3646755"/>
            <a:ext cx="201612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in-pic" descr="Картинка 93 из 9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52140"/>
            <a:ext cx="3455987"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in-pic" descr="Картинка 39 из 9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6337" y="3324225"/>
            <a:ext cx="2809875"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in-pic" descr="Картинка 119 из 9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657" y="2029047"/>
            <a:ext cx="360045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451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2000"/>
                                        <p:tgtEl>
                                          <p:spTgt spid="3"/>
                                        </p:tgtEl>
                                      </p:cBhvr>
                                    </p:animEffect>
                                  </p:childTnLst>
                                </p:cTn>
                              </p:par>
                              <p:par>
                                <p:cTn id="8" presetID="55"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2000" fill="hold"/>
                                        <p:tgtEl>
                                          <p:spTgt spid="4"/>
                                        </p:tgtEl>
                                        <p:attrNameLst>
                                          <p:attrName>ppt_w</p:attrName>
                                        </p:attrNameLst>
                                      </p:cBhvr>
                                      <p:tavLst>
                                        <p:tav tm="0">
                                          <p:val>
                                            <p:strVal val="#ppt_w*0.70"/>
                                          </p:val>
                                        </p:tav>
                                        <p:tav tm="100000">
                                          <p:val>
                                            <p:strVal val="#ppt_w"/>
                                          </p:val>
                                        </p:tav>
                                      </p:tavLst>
                                    </p:anim>
                                    <p:anim calcmode="lin" valueType="num">
                                      <p:cBhvr>
                                        <p:cTn id="11" dur="2000" fill="hold"/>
                                        <p:tgtEl>
                                          <p:spTgt spid="4"/>
                                        </p:tgtEl>
                                        <p:attrNameLst>
                                          <p:attrName>ppt_h</p:attrName>
                                        </p:attrNameLst>
                                      </p:cBhvr>
                                      <p:tavLst>
                                        <p:tav tm="0">
                                          <p:val>
                                            <p:strVal val="#ppt_h"/>
                                          </p:val>
                                        </p:tav>
                                        <p:tav tm="100000">
                                          <p:val>
                                            <p:strVal val="#ppt_h"/>
                                          </p:val>
                                        </p:tav>
                                      </p:tavLst>
                                    </p:anim>
                                    <p:animEffect transition="in" filter="fade">
                                      <p:cBhvr>
                                        <p:cTn id="12" dur="2000"/>
                                        <p:tgtEl>
                                          <p:spTgt spid="4"/>
                                        </p:tgtEl>
                                      </p:cBhvr>
                                    </p:animEffect>
                                  </p:childTnLst>
                                </p:cTn>
                              </p:par>
                              <p:par>
                                <p:cTn id="13" presetID="13"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plus(in)">
                                      <p:cBhvr>
                                        <p:cTn id="15" dur="2000"/>
                                        <p:tgtEl>
                                          <p:spTgt spid="5"/>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2000" fill="hold"/>
                                        <p:tgtEl>
                                          <p:spTgt spid="7"/>
                                        </p:tgtEl>
                                        <p:attrNameLst>
                                          <p:attrName>ppt_w</p:attrName>
                                        </p:attrNameLst>
                                      </p:cBhvr>
                                      <p:tavLst>
                                        <p:tav tm="0">
                                          <p:val>
                                            <p:fltVal val="0"/>
                                          </p:val>
                                        </p:tav>
                                        <p:tav tm="100000">
                                          <p:val>
                                            <p:strVal val="#ppt_w"/>
                                          </p:val>
                                        </p:tav>
                                      </p:tavLst>
                                    </p:anim>
                                    <p:anim calcmode="lin" valueType="num">
                                      <p:cBhvr>
                                        <p:cTn id="19" dur="2000" fill="hold"/>
                                        <p:tgtEl>
                                          <p:spTgt spid="7"/>
                                        </p:tgtEl>
                                        <p:attrNameLst>
                                          <p:attrName>ppt_h</p:attrName>
                                        </p:attrNameLst>
                                      </p:cBhvr>
                                      <p:tavLst>
                                        <p:tav tm="0">
                                          <p:val>
                                            <p:fltVal val="0"/>
                                          </p:val>
                                        </p:tav>
                                        <p:tav tm="100000">
                                          <p:val>
                                            <p:strVal val="#ppt_h"/>
                                          </p:val>
                                        </p:tav>
                                      </p:tavLst>
                                    </p:anim>
                                    <p:anim calcmode="lin" valueType="num">
                                      <p:cBhvr>
                                        <p:cTn id="20" dur="2000" fill="hold"/>
                                        <p:tgtEl>
                                          <p:spTgt spid="7"/>
                                        </p:tgtEl>
                                        <p:attrNameLst>
                                          <p:attrName>style.rotation</p:attrName>
                                        </p:attrNameLst>
                                      </p:cBhvr>
                                      <p:tavLst>
                                        <p:tav tm="0">
                                          <p:val>
                                            <p:fltVal val="360"/>
                                          </p:val>
                                        </p:tav>
                                        <p:tav tm="100000">
                                          <p:val>
                                            <p:fltVal val="0"/>
                                          </p:val>
                                        </p:tav>
                                      </p:tavLst>
                                    </p:anim>
                                    <p:animEffect transition="in" filter="fade">
                                      <p:cBhvr>
                                        <p:cTn id="21" dur="2000"/>
                                        <p:tgtEl>
                                          <p:spTgt spid="7"/>
                                        </p:tgtEl>
                                      </p:cBhvr>
                                    </p:animEffect>
                                  </p:childTnLst>
                                </p:cTn>
                              </p:par>
                              <p:par>
                                <p:cTn id="22" presetID="17" presetClass="entr" presetSubtype="1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2000" fill="hold"/>
                                        <p:tgtEl>
                                          <p:spTgt spid="8"/>
                                        </p:tgtEl>
                                        <p:attrNameLst>
                                          <p:attrName>ppt_w</p:attrName>
                                        </p:attrNameLst>
                                      </p:cBhvr>
                                      <p:tavLst>
                                        <p:tav tm="0">
                                          <p:val>
                                            <p:fltVal val="0"/>
                                          </p:val>
                                        </p:tav>
                                        <p:tav tm="100000">
                                          <p:val>
                                            <p:strVal val="#ppt_w"/>
                                          </p:val>
                                        </p:tav>
                                      </p:tavLst>
                                    </p:anim>
                                    <p:anim calcmode="lin" valueType="num">
                                      <p:cBhvr>
                                        <p:cTn id="25"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a:xfrm>
            <a:off x="1116013" y="566738"/>
            <a:ext cx="6846887" cy="990600"/>
          </a:xfrm>
        </p:spPr>
        <p:txBody>
          <a:bodyPr/>
          <a:lstStyle/>
          <a:p>
            <a:pPr eaLnBrk="1" hangingPunct="1">
              <a:defRPr/>
            </a:pPr>
            <a:r>
              <a:rPr lang="ru-RU" b="1">
                <a:latin typeface="Garamond" pitchFamily="18" charset="0"/>
              </a:rPr>
              <a:t>Леший</a:t>
            </a:r>
          </a:p>
        </p:txBody>
      </p:sp>
      <p:sp>
        <p:nvSpPr>
          <p:cNvPr id="19459" name="Text Box 5"/>
          <p:cNvSpPr txBox="1">
            <a:spLocks noChangeArrowheads="1"/>
          </p:cNvSpPr>
          <p:nvPr/>
        </p:nvSpPr>
        <p:spPr bwMode="auto">
          <a:xfrm>
            <a:off x="3200400" y="1676400"/>
            <a:ext cx="5562600" cy="3378200"/>
          </a:xfrm>
          <a:prstGeom prst="rect">
            <a:avLst/>
          </a:prstGeom>
          <a:noFill/>
          <a:ln w="9525">
            <a:noFill/>
            <a:miter lim="800000"/>
            <a:headEnd/>
            <a:tailEnd/>
          </a:ln>
          <a:effectLst/>
        </p:spPr>
        <p:txBody>
          <a:bodyPr>
            <a:spAutoFit/>
          </a:bodyPr>
          <a:lstStyle/>
          <a:p>
            <a:pPr>
              <a:spcBef>
                <a:spcPct val="50000"/>
              </a:spcBef>
            </a:pPr>
            <a:r>
              <a:rPr lang="ru-RU" sz="2400" b="1">
                <a:latin typeface="Garamond" pitchFamily="18" charset="0"/>
              </a:rPr>
              <a:t>Хозяин леса. Живёт в избушке на курячьей голяшке, украшенной человеческими костями. Носится по лесу, сбивает жертв с дороги,дурит людей, дразнится, визжит на разные голоса. Селится в глухих еловых лесах. Ненавидит поющих чёрных петухов, пятнистых собак и трёхцветных кошек. </a:t>
            </a:r>
          </a:p>
        </p:txBody>
      </p:sp>
      <p:pic>
        <p:nvPicPr>
          <p:cNvPr id="19460" name="Picture 7" descr="Рисунок6"/>
          <p:cNvPicPr>
            <a:picLocks noChangeAspect="1" noChangeArrowheads="1"/>
          </p:cNvPicPr>
          <p:nvPr/>
        </p:nvPicPr>
        <p:blipFill>
          <a:blip r:embed="rId2"/>
          <a:srcRect/>
          <a:stretch>
            <a:fillRect/>
          </a:stretch>
        </p:blipFill>
        <p:spPr bwMode="auto">
          <a:xfrm>
            <a:off x="755650" y="1557338"/>
            <a:ext cx="2417763" cy="3348037"/>
          </a:xfrm>
          <a:prstGeom prst="rect">
            <a:avLst/>
          </a:prstGeom>
          <a:noFill/>
          <a:ln w="9525">
            <a:noFill/>
            <a:miter lim="800000"/>
            <a:headEnd/>
            <a:tailEnd/>
          </a:ln>
        </p:spPr>
      </p:pic>
    </p:spTree>
    <p:extLst>
      <p:ext uri="{BB962C8B-B14F-4D97-AF65-F5344CB8AC3E}">
        <p14:creationId xmlns:p14="http://schemas.microsoft.com/office/powerpoint/2010/main" val="234638322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xfrm>
            <a:off x="1143000" y="417513"/>
            <a:ext cx="7772400" cy="1066800"/>
          </a:xfrm>
        </p:spPr>
        <p:txBody>
          <a:bodyPr/>
          <a:lstStyle/>
          <a:p>
            <a:pPr eaLnBrk="1" hangingPunct="1">
              <a:defRPr/>
            </a:pPr>
            <a:r>
              <a:rPr lang="ru-RU" b="1">
                <a:latin typeface="Garamond" pitchFamily="18" charset="0"/>
              </a:rPr>
              <a:t>Баба-Яга</a:t>
            </a:r>
          </a:p>
        </p:txBody>
      </p:sp>
      <p:sp>
        <p:nvSpPr>
          <p:cNvPr id="20483" name="Text Box 6"/>
          <p:cNvSpPr txBox="1">
            <a:spLocks noChangeArrowheads="1"/>
          </p:cNvSpPr>
          <p:nvPr/>
        </p:nvSpPr>
        <p:spPr bwMode="auto">
          <a:xfrm>
            <a:off x="4038600" y="1752600"/>
            <a:ext cx="4724400" cy="3378200"/>
          </a:xfrm>
          <a:prstGeom prst="rect">
            <a:avLst/>
          </a:prstGeom>
          <a:noFill/>
          <a:ln w="9525">
            <a:noFill/>
            <a:miter lim="800000"/>
            <a:headEnd/>
            <a:tailEnd/>
          </a:ln>
          <a:effectLst/>
        </p:spPr>
        <p:txBody>
          <a:bodyPr>
            <a:spAutoFit/>
          </a:bodyPr>
          <a:lstStyle/>
          <a:p>
            <a:pPr>
              <a:spcBef>
                <a:spcPct val="50000"/>
              </a:spcBef>
            </a:pPr>
            <a:r>
              <a:rPr lang="ru-RU" sz="2400" b="1">
                <a:latin typeface="Garamond" pitchFamily="18" charset="0"/>
              </a:rPr>
              <a:t>Слепая, сгорбленная старуха с нечёсаными волосами. Нос крючком,нога костяная. Живёт в избушке на курьих ножках, пожирает людей. Летает в ступе с метлой в руке. Характер истерический. Поведение неуравновешенное. Бывает то зла, то добра.</a:t>
            </a:r>
          </a:p>
        </p:txBody>
      </p:sp>
      <p:pic>
        <p:nvPicPr>
          <p:cNvPr id="20484" name="Picture 7" descr="Рисунок7"/>
          <p:cNvPicPr>
            <a:picLocks noChangeAspect="1" noChangeArrowheads="1"/>
          </p:cNvPicPr>
          <p:nvPr/>
        </p:nvPicPr>
        <p:blipFill>
          <a:blip r:embed="rId2"/>
          <a:srcRect/>
          <a:stretch>
            <a:fillRect/>
          </a:stretch>
        </p:blipFill>
        <p:spPr bwMode="auto">
          <a:xfrm>
            <a:off x="611188" y="1341438"/>
            <a:ext cx="3132137" cy="4359275"/>
          </a:xfrm>
          <a:prstGeom prst="rect">
            <a:avLst/>
          </a:prstGeom>
          <a:noFill/>
          <a:ln w="9525">
            <a:noFill/>
            <a:miter lim="800000"/>
            <a:headEnd/>
            <a:tailEnd/>
          </a:ln>
        </p:spPr>
      </p:pic>
    </p:spTree>
    <p:extLst>
      <p:ext uri="{BB962C8B-B14F-4D97-AF65-F5344CB8AC3E}">
        <p14:creationId xmlns:p14="http://schemas.microsoft.com/office/powerpoint/2010/main" val="327930652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a:xfrm>
            <a:off x="685800" y="304800"/>
            <a:ext cx="7772400" cy="1143000"/>
          </a:xfrm>
        </p:spPr>
        <p:txBody>
          <a:bodyPr/>
          <a:lstStyle/>
          <a:p>
            <a:pPr eaLnBrk="1" hangingPunct="1">
              <a:defRPr/>
            </a:pPr>
            <a:r>
              <a:rPr lang="ru-RU" b="1">
                <a:latin typeface="Garamond" pitchFamily="18" charset="0"/>
              </a:rPr>
              <a:t>Кощей Бессмертный</a:t>
            </a:r>
          </a:p>
        </p:txBody>
      </p:sp>
      <p:sp>
        <p:nvSpPr>
          <p:cNvPr id="21507" name="Text Box 5"/>
          <p:cNvSpPr txBox="1">
            <a:spLocks noChangeArrowheads="1"/>
          </p:cNvSpPr>
          <p:nvPr/>
        </p:nvSpPr>
        <p:spPr bwMode="auto">
          <a:xfrm>
            <a:off x="4267200" y="1524000"/>
            <a:ext cx="4343400" cy="4108450"/>
          </a:xfrm>
          <a:prstGeom prst="rect">
            <a:avLst/>
          </a:prstGeom>
          <a:noFill/>
          <a:ln w="9525">
            <a:noFill/>
            <a:miter lim="800000"/>
            <a:headEnd/>
            <a:tailEnd/>
          </a:ln>
          <a:effectLst/>
        </p:spPr>
        <p:txBody>
          <a:bodyPr>
            <a:spAutoFit/>
          </a:bodyPr>
          <a:lstStyle/>
          <a:p>
            <a:pPr>
              <a:spcBef>
                <a:spcPct val="50000"/>
              </a:spcBef>
            </a:pPr>
            <a:r>
              <a:rPr lang="ru-RU" sz="2400" b="1">
                <a:latin typeface="Garamond" pitchFamily="18" charset="0"/>
              </a:rPr>
              <a:t>Скелет в плаще со сверкающими глазами. Представитель тёмных туч. Хранитель сокровищ и похититель красавиц, окаянный и безжалостный. Смысл его жизни – погубить всех. В злобе – мечется,как цепная собака, гремя костями. Живёт во дворце в подземном царстве.</a:t>
            </a:r>
          </a:p>
        </p:txBody>
      </p:sp>
      <p:pic>
        <p:nvPicPr>
          <p:cNvPr id="21508" name="Picture 7" descr="Рисунок8"/>
          <p:cNvPicPr>
            <a:picLocks noChangeAspect="1" noChangeArrowheads="1"/>
          </p:cNvPicPr>
          <p:nvPr/>
        </p:nvPicPr>
        <p:blipFill>
          <a:blip r:embed="rId2"/>
          <a:srcRect/>
          <a:stretch>
            <a:fillRect/>
          </a:stretch>
        </p:blipFill>
        <p:spPr bwMode="auto">
          <a:xfrm>
            <a:off x="468313" y="1773238"/>
            <a:ext cx="3200400" cy="3287712"/>
          </a:xfrm>
          <a:prstGeom prst="rect">
            <a:avLst/>
          </a:prstGeom>
          <a:noFill/>
          <a:ln w="9525">
            <a:noFill/>
            <a:miter lim="800000"/>
            <a:headEnd/>
            <a:tailEnd/>
          </a:ln>
        </p:spPr>
      </p:pic>
    </p:spTree>
    <p:extLst>
      <p:ext uri="{BB962C8B-B14F-4D97-AF65-F5344CB8AC3E}">
        <p14:creationId xmlns:p14="http://schemas.microsoft.com/office/powerpoint/2010/main" val="35069411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55625" y="609600"/>
            <a:ext cx="7772400" cy="1143000"/>
          </a:xfrm>
        </p:spPr>
        <p:txBody>
          <a:bodyPr/>
          <a:lstStyle/>
          <a:p>
            <a:pPr eaLnBrk="1" hangingPunct="1">
              <a:defRPr/>
            </a:pPr>
            <a:r>
              <a:rPr lang="ru-RU" b="1">
                <a:latin typeface="Garamond" pitchFamily="18" charset="0"/>
              </a:rPr>
              <a:t>Выводы:</a:t>
            </a:r>
          </a:p>
        </p:txBody>
      </p:sp>
      <p:sp>
        <p:nvSpPr>
          <p:cNvPr id="22531" name="Rectangle 3"/>
          <p:cNvSpPr>
            <a:spLocks noGrp="1" noChangeArrowheads="1"/>
          </p:cNvSpPr>
          <p:nvPr>
            <p:ph type="body" idx="1"/>
          </p:nvPr>
        </p:nvSpPr>
        <p:spPr>
          <a:xfrm>
            <a:off x="539750" y="1981200"/>
            <a:ext cx="7772400" cy="4114800"/>
          </a:xfrm>
        </p:spPr>
        <p:txBody>
          <a:bodyPr>
            <a:normAutofit lnSpcReduction="10000"/>
          </a:bodyPr>
          <a:lstStyle/>
          <a:p>
            <a:pPr eaLnBrk="1" hangingPunct="1"/>
            <a:r>
              <a:rPr lang="ru-RU" sz="2800" b="1" dirty="0"/>
              <a:t>Некоторые сказочные герои вызывают у нас плохие эмоции (антипатию).</a:t>
            </a:r>
          </a:p>
          <a:p>
            <a:pPr eaLnBrk="1" hangingPunct="1"/>
            <a:r>
              <a:rPr lang="ru-RU" sz="2800" b="1" dirty="0"/>
              <a:t>Таких героев мы определяем по их отрицательным качествам и поступкам.</a:t>
            </a:r>
          </a:p>
          <a:p>
            <a:pPr eaLnBrk="1" hangingPunct="1"/>
            <a:r>
              <a:rPr lang="ru-RU" sz="2800" b="1" dirty="0"/>
              <a:t>Нам неприятна и внешность таких героев.</a:t>
            </a:r>
          </a:p>
          <a:p>
            <a:pPr eaLnBrk="1" hangingPunct="1"/>
            <a:r>
              <a:rPr lang="ru-RU" sz="2800" b="1" dirty="0"/>
              <a:t>Не нужно стараться быть похожими на таких героев. </a:t>
            </a:r>
          </a:p>
        </p:txBody>
      </p:sp>
    </p:spTree>
    <p:extLst>
      <p:ext uri="{BB962C8B-B14F-4D97-AF65-F5344CB8AC3E}">
        <p14:creationId xmlns:p14="http://schemas.microsoft.com/office/powerpoint/2010/main" val="21649622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6"/>
          <p:cNvSpPr txBox="1">
            <a:spLocks noChangeArrowheads="1"/>
          </p:cNvSpPr>
          <p:nvPr/>
        </p:nvSpPr>
        <p:spPr bwMode="auto">
          <a:xfrm>
            <a:off x="900113" y="1052513"/>
            <a:ext cx="7632700" cy="4955203"/>
          </a:xfrm>
          <a:prstGeom prst="rect">
            <a:avLst/>
          </a:prstGeom>
          <a:noFill/>
          <a:ln w="9525">
            <a:noFill/>
            <a:miter lim="800000"/>
            <a:headEnd/>
            <a:tailEnd/>
          </a:ln>
          <a:effectLst/>
        </p:spPr>
        <p:txBody>
          <a:bodyPr>
            <a:spAutoFit/>
          </a:bodyPr>
          <a:lstStyle/>
          <a:p>
            <a:pPr algn="just"/>
            <a:r>
              <a:rPr lang="ru-RU" sz="2800" b="1" dirty="0">
                <a:latin typeface="Garamond" pitchFamily="18" charset="0"/>
              </a:rPr>
              <a:t>Сказки передаются из поколение в поколение. </a:t>
            </a:r>
          </a:p>
          <a:p>
            <a:pPr algn="just"/>
            <a:r>
              <a:rPr lang="ru-RU" sz="2800" b="1" dirty="0">
                <a:latin typeface="Garamond" pitchFamily="18" charset="0"/>
              </a:rPr>
              <a:t>В их основе - нравственные ценности, которые актуальны во все времена: добро, милосердие, сострадание, взаимовыручка. Эпиграф из сказки «Король-ворон» гласит: </a:t>
            </a:r>
          </a:p>
          <a:p>
            <a:pPr algn="just"/>
            <a:r>
              <a:rPr lang="ru-RU" sz="2800" b="1" dirty="0">
                <a:latin typeface="Garamond" pitchFamily="18" charset="0"/>
              </a:rPr>
              <a:t>	Зло живёт не только в сказке – </a:t>
            </a:r>
          </a:p>
          <a:p>
            <a:pPr algn="just"/>
            <a:r>
              <a:rPr lang="ru-RU" sz="2800" b="1" dirty="0">
                <a:latin typeface="Garamond" pitchFamily="18" charset="0"/>
              </a:rPr>
              <a:t>	В жизни ходит без опаски. </a:t>
            </a:r>
          </a:p>
          <a:p>
            <a:pPr algn="just"/>
            <a:r>
              <a:rPr lang="ru-RU" sz="2800" b="1" dirty="0">
                <a:latin typeface="Garamond" pitchFamily="18" charset="0"/>
              </a:rPr>
              <a:t>	Но добро покуда живо – </a:t>
            </a:r>
          </a:p>
          <a:p>
            <a:pPr algn="just"/>
            <a:r>
              <a:rPr lang="ru-RU" sz="2800" b="1" dirty="0">
                <a:latin typeface="Garamond" pitchFamily="18" charset="0"/>
              </a:rPr>
              <a:t>	Сказка древняя не лжива. </a:t>
            </a:r>
          </a:p>
          <a:p>
            <a:pPr algn="just"/>
            <a:r>
              <a:rPr lang="ru-RU" sz="2800" b="1" dirty="0">
                <a:latin typeface="Garamond" pitchFamily="18" charset="0"/>
              </a:rPr>
              <a:t>Поэтому без сказок невозможна наша жизнь!</a:t>
            </a:r>
          </a:p>
          <a:p>
            <a:pPr algn="ctr">
              <a:spcBef>
                <a:spcPct val="50000"/>
              </a:spcBef>
            </a:pPr>
            <a:endParaRPr lang="ru-RU" sz="2400" dirty="0">
              <a:solidFill>
                <a:srgbClr val="000099"/>
              </a:solidFill>
              <a:latin typeface="Garamond" pitchFamily="18" charset="0"/>
            </a:endParaRPr>
          </a:p>
        </p:txBody>
      </p:sp>
    </p:spTree>
    <p:extLst>
      <p:ext uri="{BB962C8B-B14F-4D97-AF65-F5344CB8AC3E}">
        <p14:creationId xmlns:p14="http://schemas.microsoft.com/office/powerpoint/2010/main" val="3223628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layer.myshared.ru/479198/data/images/img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1" descr=" (Фото: неизвествен,  www.1tvrus.co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8960" y="3140968"/>
            <a:ext cx="3959225"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1907704" y="548680"/>
            <a:ext cx="6624736" cy="2062103"/>
          </a:xfrm>
          <a:prstGeom prst="rect">
            <a:avLst/>
          </a:prstGeom>
        </p:spPr>
        <p:txBody>
          <a:bodyPr wrap="square">
            <a:spAutoFit/>
          </a:bodyPr>
          <a:lstStyle/>
          <a:p>
            <a:pPr algn="ctr"/>
            <a:r>
              <a:rPr lang="ru-RU" sz="3200" dirty="0">
                <a:latin typeface="Times New Roman" pitchFamily="18" charset="0"/>
                <a:cs typeface="Times New Roman" pitchFamily="18" charset="0"/>
              </a:rPr>
              <a:t>Во время Великой Отечественной войны </a:t>
            </a:r>
            <a:r>
              <a:rPr lang="ru-RU" sz="3200" dirty="0" err="1">
                <a:latin typeface="Times New Roman" pitchFamily="18" charset="0"/>
                <a:cs typeface="Times New Roman" pitchFamily="18" charset="0"/>
              </a:rPr>
              <a:t>Барто</a:t>
            </a:r>
            <a:r>
              <a:rPr lang="ru-RU" sz="3200" dirty="0">
                <a:latin typeface="Times New Roman" pitchFamily="18" charset="0"/>
                <a:cs typeface="Times New Roman" pitchFamily="18" charset="0"/>
              </a:rPr>
              <a:t> много выступала по радио, ездила на фронт корреспондентом от газеты. </a:t>
            </a:r>
          </a:p>
        </p:txBody>
      </p:sp>
    </p:spTree>
    <p:extLst>
      <p:ext uri="{BB962C8B-B14F-4D97-AF65-F5344CB8AC3E}">
        <p14:creationId xmlns:p14="http://schemas.microsoft.com/office/powerpoint/2010/main" val="2374516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layer.myshared.ru/479198/data/images/img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25" y="8012"/>
            <a:ext cx="37623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8" descr="image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8012"/>
            <a:ext cx="2779772" cy="255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1619672" y="2564904"/>
            <a:ext cx="3528392" cy="3970318"/>
          </a:xfrm>
          <a:prstGeom prst="rect">
            <a:avLst/>
          </a:prstGeom>
        </p:spPr>
        <p:txBody>
          <a:bodyPr wrap="square">
            <a:spAutoFit/>
          </a:bodyPr>
          <a:lstStyle/>
          <a:p>
            <a:r>
              <a:rPr lang="ru-RU" dirty="0"/>
              <a:t>В послевоенные годы Агния Львовна стала организатором движения по поиску разлученных во время войны семей. Она предложила разыскивать потерявшихся родителей по детским воспоминаниям. Через программу "Найти человека" на радио "Маяк" удалось соединить 927 разлученных семейств. Первая книга прозы писательницы называется так и называется - "Найти человека".</a:t>
            </a:r>
            <a:br>
              <a:rPr lang="ru-RU" dirty="0"/>
            </a:br>
            <a:endParaRPr lang="ru-RU" dirty="0"/>
          </a:p>
        </p:txBody>
      </p:sp>
    </p:spTree>
    <p:extLst>
      <p:ext uri="{BB962C8B-B14F-4D97-AF65-F5344CB8AC3E}">
        <p14:creationId xmlns:p14="http://schemas.microsoft.com/office/powerpoint/2010/main" val="237451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layer.myshared.ru/479198/data/images/img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Содержимое 4" descr="барто читает.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951604" y="15643"/>
            <a:ext cx="3192396" cy="2482974"/>
          </a:xfrm>
          <a:prstGeom prst="rect">
            <a:avLst/>
          </a:prstGeom>
        </p:spPr>
      </p:pic>
      <p:pic>
        <p:nvPicPr>
          <p:cNvPr id="4" name="i-main-pic" descr="Картинка 20 из 7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8698" y="2842643"/>
            <a:ext cx="4478967" cy="400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63688" y="620688"/>
            <a:ext cx="4248472" cy="923330"/>
          </a:xfrm>
          <a:prstGeom prst="rect">
            <a:avLst/>
          </a:prstGeom>
          <a:noFill/>
        </p:spPr>
        <p:txBody>
          <a:bodyPr wrap="square" rtlCol="0">
            <a:spAutoFit/>
          </a:bodyPr>
          <a:lstStyle/>
          <a:p>
            <a:r>
              <a:rPr lang="ru-RU" dirty="0"/>
              <a:t>«Стихи А. </a:t>
            </a:r>
            <a:r>
              <a:rPr lang="ru-RU" dirty="0" err="1"/>
              <a:t>Барто</a:t>
            </a:r>
            <a:r>
              <a:rPr lang="ru-RU" dirty="0"/>
              <a:t>. Исполняет автор»</a:t>
            </a:r>
          </a:p>
          <a:p>
            <a:r>
              <a:rPr lang="de-DE" dirty="0">
                <a:hlinkClick r:id="rId5"/>
              </a:rPr>
              <a:t>http://www.youtube.com/watch?v=IXE7spX2YM4</a:t>
            </a:r>
            <a:r>
              <a:rPr lang="de-DE" dirty="0"/>
              <a:t> </a:t>
            </a:r>
            <a:endParaRPr lang="ru-RU" dirty="0"/>
          </a:p>
        </p:txBody>
      </p:sp>
      <p:sp>
        <p:nvSpPr>
          <p:cNvPr id="5" name="TextBox 4"/>
          <p:cNvSpPr txBox="1"/>
          <p:nvPr/>
        </p:nvSpPr>
        <p:spPr>
          <a:xfrm>
            <a:off x="1619672" y="2132856"/>
            <a:ext cx="2952328" cy="3785652"/>
          </a:xfrm>
          <a:prstGeom prst="rect">
            <a:avLst/>
          </a:prstGeom>
          <a:noFill/>
        </p:spPr>
        <p:txBody>
          <a:bodyPr wrap="square" rtlCol="0">
            <a:spAutoFit/>
          </a:bodyPr>
          <a:lstStyle/>
          <a:p>
            <a:r>
              <a:rPr lang="ru-RU" sz="2400" dirty="0">
                <a:latin typeface="Times New Roman" pitchFamily="18" charset="0"/>
                <a:cs typeface="Times New Roman" pitchFamily="18" charset="0"/>
              </a:rPr>
              <a:t>Автор как бы разговаривает с ребёнком простым бытовым языком — но в рифму. И разговор ведет с маленькими читателями так, как будто автор - их ровесница.</a:t>
            </a:r>
          </a:p>
        </p:txBody>
      </p:sp>
    </p:spTree>
    <p:extLst>
      <p:ext uri="{BB962C8B-B14F-4D97-AF65-F5344CB8AC3E}">
        <p14:creationId xmlns:p14="http://schemas.microsoft.com/office/powerpoint/2010/main" val="237451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0" name="Прямоугольник 9"/>
          <p:cNvSpPr/>
          <p:nvPr/>
        </p:nvSpPr>
        <p:spPr>
          <a:xfrm>
            <a:off x="107950" y="115888"/>
            <a:ext cx="8928100" cy="6626225"/>
          </a:xfrm>
          <a:prstGeom prst="rect">
            <a:avLst/>
          </a:prstGeom>
          <a:noFill/>
          <a:ln w="28575" cap="rnd">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Заголовок 7"/>
          <p:cNvSpPr>
            <a:spLocks noGrp="1"/>
          </p:cNvSpPr>
          <p:nvPr>
            <p:ph type="title"/>
          </p:nvPr>
        </p:nvSpPr>
        <p:spPr>
          <a:xfrm>
            <a:off x="395288" y="188913"/>
            <a:ext cx="8229600" cy="1143000"/>
          </a:xfrm>
        </p:spPr>
        <p:txBody>
          <a:bodyPr/>
          <a:lstStyle/>
          <a:p>
            <a:pPr>
              <a:defRPr/>
            </a:pPr>
            <a:r>
              <a:rPr lang="ru-RU" sz="5400" dirty="0">
                <a:solidFill>
                  <a:srgbClr val="FF0000"/>
                </a:solidFill>
                <a:effectLst>
                  <a:outerShdw blurRad="38100" dist="38100" dir="2700000" algn="tl">
                    <a:srgbClr val="000000">
                      <a:alpha val="43137"/>
                    </a:srgbClr>
                  </a:outerShdw>
                </a:effectLst>
                <a:latin typeface="Arno Pro Smbd" pitchFamily="18" charset="0"/>
              </a:rPr>
              <a:t>Творчество А.Л. </a:t>
            </a:r>
            <a:r>
              <a:rPr lang="ru-RU" sz="5400" dirty="0" err="1">
                <a:solidFill>
                  <a:srgbClr val="FF0000"/>
                </a:solidFill>
                <a:effectLst>
                  <a:outerShdw blurRad="38100" dist="38100" dir="2700000" algn="tl">
                    <a:srgbClr val="000000">
                      <a:alpha val="43137"/>
                    </a:srgbClr>
                  </a:outerShdw>
                </a:effectLst>
                <a:latin typeface="Arno Pro Smbd" pitchFamily="18" charset="0"/>
              </a:rPr>
              <a:t>Барто</a:t>
            </a:r>
            <a:endParaRPr lang="ru-RU" sz="5400" dirty="0">
              <a:solidFill>
                <a:srgbClr val="FF0000"/>
              </a:solidFill>
              <a:effectLst>
                <a:outerShdw blurRad="38100" dist="38100" dir="2700000" algn="tl">
                  <a:srgbClr val="000000">
                    <a:alpha val="43137"/>
                  </a:srgbClr>
                </a:outerShdw>
              </a:effectLst>
              <a:latin typeface="Arno Pro Smbd" pitchFamily="18" charset="0"/>
            </a:endParaRPr>
          </a:p>
        </p:txBody>
      </p:sp>
      <p:pic>
        <p:nvPicPr>
          <p:cNvPr id="3076" name="Picture 8" descr="C:\Users\я\Desktop\Новая папка\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25538"/>
            <a:ext cx="25622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0" descr="C:\Users\я\Desktop\Новая папка\4444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1125538"/>
            <a:ext cx="233362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1" descr="C:\Users\я\Desktop\Новая папка\44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3141663"/>
            <a:ext cx="260985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9" descr="C:\Users\я\Desktop\Новая папка\4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3141663"/>
            <a:ext cx="2592388" cy="34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9535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0245" name="Picture 5" descr="(М) Барто А. Настень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2"/>
            <a:ext cx="2376512" cy="30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М) Барто А. Чудес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88913"/>
            <a:ext cx="203200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9" descr="Помощница: Стихи для детей (худ. Воробьева Е.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188913"/>
            <a:ext cx="2351361" cy="3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1" descr="Детям"/>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8497" y="3408724"/>
            <a:ext cx="2175916" cy="327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15" descr="Стихи детям"/>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8600" y="3408723"/>
            <a:ext cx="229870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411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blinds(horizontal)">
                                      <p:cBhvr>
                                        <p:cTn id="7" dur="500"/>
                                        <p:tgtEl>
                                          <p:spTgt spid="10245"/>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10247"/>
                                        </p:tgtEl>
                                        <p:attrNameLst>
                                          <p:attrName>style.visibility</p:attrName>
                                        </p:attrNameLst>
                                      </p:cBhvr>
                                      <p:to>
                                        <p:strVal val="visible"/>
                                      </p:to>
                                    </p:set>
                                    <p:anim calcmode="lin" valueType="num">
                                      <p:cBhvr>
                                        <p:cTn id="10" dur="500" fill="hold"/>
                                        <p:tgtEl>
                                          <p:spTgt spid="10247"/>
                                        </p:tgtEl>
                                        <p:attrNameLst>
                                          <p:attrName>ppt_w</p:attrName>
                                        </p:attrNameLst>
                                      </p:cBhvr>
                                      <p:tavLst>
                                        <p:tav tm="0">
                                          <p:val>
                                            <p:fltVal val="0"/>
                                          </p:val>
                                        </p:tav>
                                        <p:tav tm="100000">
                                          <p:val>
                                            <p:strVal val="#ppt_w"/>
                                          </p:val>
                                        </p:tav>
                                      </p:tavLst>
                                    </p:anim>
                                    <p:anim calcmode="lin" valueType="num">
                                      <p:cBhvr>
                                        <p:cTn id="11" dur="500" fill="hold"/>
                                        <p:tgtEl>
                                          <p:spTgt spid="10247"/>
                                        </p:tgtEl>
                                        <p:attrNameLst>
                                          <p:attrName>ppt_h</p:attrName>
                                        </p:attrNameLst>
                                      </p:cBhvr>
                                      <p:tavLst>
                                        <p:tav tm="0">
                                          <p:val>
                                            <p:fltVal val="0"/>
                                          </p:val>
                                        </p:tav>
                                        <p:tav tm="100000">
                                          <p:val>
                                            <p:strVal val="#ppt_h"/>
                                          </p:val>
                                        </p:tav>
                                      </p:tavLst>
                                    </p:anim>
                                    <p:anim calcmode="lin" valueType="num">
                                      <p:cBhvr>
                                        <p:cTn id="12" dur="500" fill="hold"/>
                                        <p:tgtEl>
                                          <p:spTgt spid="10247"/>
                                        </p:tgtEl>
                                        <p:attrNameLst>
                                          <p:attrName>style.rotation</p:attrName>
                                        </p:attrNameLst>
                                      </p:cBhvr>
                                      <p:tavLst>
                                        <p:tav tm="0">
                                          <p:val>
                                            <p:fltVal val="360"/>
                                          </p:val>
                                        </p:tav>
                                        <p:tav tm="100000">
                                          <p:val>
                                            <p:fltVal val="0"/>
                                          </p:val>
                                        </p:tav>
                                      </p:tavLst>
                                    </p:anim>
                                    <p:animEffect transition="in" filter="fade">
                                      <p:cBhvr>
                                        <p:cTn id="13" dur="500"/>
                                        <p:tgtEl>
                                          <p:spTgt spid="10247"/>
                                        </p:tgtEl>
                                      </p:cBhvr>
                                    </p:animEffect>
                                  </p:childTnLst>
                                </p:cTn>
                              </p:par>
                              <p:par>
                                <p:cTn id="14" presetID="18" presetClass="entr" presetSubtype="12" fill="hold" nodeType="withEffect">
                                  <p:stCondLst>
                                    <p:cond delay="0"/>
                                  </p:stCondLst>
                                  <p:childTnLst>
                                    <p:set>
                                      <p:cBhvr>
                                        <p:cTn id="15" dur="1" fill="hold">
                                          <p:stCondLst>
                                            <p:cond delay="0"/>
                                          </p:stCondLst>
                                        </p:cTn>
                                        <p:tgtEl>
                                          <p:spTgt spid="10249"/>
                                        </p:tgtEl>
                                        <p:attrNameLst>
                                          <p:attrName>style.visibility</p:attrName>
                                        </p:attrNameLst>
                                      </p:cBhvr>
                                      <p:to>
                                        <p:strVal val="visible"/>
                                      </p:to>
                                    </p:set>
                                    <p:animEffect transition="in" filter="strips(downLeft)">
                                      <p:cBhvr>
                                        <p:cTn id="16" dur="500"/>
                                        <p:tgtEl>
                                          <p:spTgt spid="10249"/>
                                        </p:tgtEl>
                                      </p:cBhvr>
                                    </p:animEffect>
                                  </p:childTnLst>
                                </p:cTn>
                              </p:par>
                              <p:par>
                                <p:cTn id="17" presetID="18" presetClass="entr" presetSubtype="12" fill="hold" nodeType="withEffect">
                                  <p:stCondLst>
                                    <p:cond delay="0"/>
                                  </p:stCondLst>
                                  <p:childTnLst>
                                    <p:set>
                                      <p:cBhvr>
                                        <p:cTn id="18" dur="1" fill="hold">
                                          <p:stCondLst>
                                            <p:cond delay="0"/>
                                          </p:stCondLst>
                                        </p:cTn>
                                        <p:tgtEl>
                                          <p:spTgt spid="10251"/>
                                        </p:tgtEl>
                                        <p:attrNameLst>
                                          <p:attrName>style.visibility</p:attrName>
                                        </p:attrNameLst>
                                      </p:cBhvr>
                                      <p:to>
                                        <p:strVal val="visible"/>
                                      </p:to>
                                    </p:set>
                                    <p:animEffect transition="in" filter="strips(downLeft)">
                                      <p:cBhvr>
                                        <p:cTn id="19" dur="2000"/>
                                        <p:tgtEl>
                                          <p:spTgt spid="10251"/>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10255"/>
                                        </p:tgtEl>
                                        <p:attrNameLst>
                                          <p:attrName>style.visibility</p:attrName>
                                        </p:attrNameLst>
                                      </p:cBhvr>
                                      <p:to>
                                        <p:strVal val="visible"/>
                                      </p:to>
                                    </p:set>
                                    <p:anim calcmode="lin" valueType="num">
                                      <p:cBhvr>
                                        <p:cTn id="22" dur="2000" fill="hold"/>
                                        <p:tgtEl>
                                          <p:spTgt spid="10255"/>
                                        </p:tgtEl>
                                        <p:attrNameLst>
                                          <p:attrName>ppt_w</p:attrName>
                                        </p:attrNameLst>
                                      </p:cBhvr>
                                      <p:tavLst>
                                        <p:tav tm="0">
                                          <p:val>
                                            <p:fltVal val="0"/>
                                          </p:val>
                                        </p:tav>
                                        <p:tav tm="100000">
                                          <p:val>
                                            <p:strVal val="#ppt_w"/>
                                          </p:val>
                                        </p:tav>
                                      </p:tavLst>
                                    </p:anim>
                                    <p:anim calcmode="lin" valueType="num">
                                      <p:cBhvr>
                                        <p:cTn id="23" dur="2000" fill="hold"/>
                                        <p:tgtEl>
                                          <p:spTgt spid="10255"/>
                                        </p:tgtEl>
                                        <p:attrNameLst>
                                          <p:attrName>ppt_h</p:attrName>
                                        </p:attrNameLst>
                                      </p:cBhvr>
                                      <p:tavLst>
                                        <p:tav tm="0">
                                          <p:val>
                                            <p:fltVal val="0"/>
                                          </p:val>
                                        </p:tav>
                                        <p:tav tm="100000">
                                          <p:val>
                                            <p:strVal val="#ppt_h"/>
                                          </p:val>
                                        </p:tav>
                                      </p:tavLst>
                                    </p:anim>
                                    <p:anim calcmode="lin" valueType="num">
                                      <p:cBhvr>
                                        <p:cTn id="24" dur="2000" fill="hold"/>
                                        <p:tgtEl>
                                          <p:spTgt spid="10255"/>
                                        </p:tgtEl>
                                        <p:attrNameLst>
                                          <p:attrName>style.rotation</p:attrName>
                                        </p:attrNameLst>
                                      </p:cBhvr>
                                      <p:tavLst>
                                        <p:tav tm="0">
                                          <p:val>
                                            <p:fltVal val="360"/>
                                          </p:val>
                                        </p:tav>
                                        <p:tav tm="100000">
                                          <p:val>
                                            <p:fltVal val="0"/>
                                          </p:val>
                                        </p:tav>
                                      </p:tavLst>
                                    </p:anim>
                                    <p:animEffect transition="in" filter="fade">
                                      <p:cBhvr>
                                        <p:cTn id="25" dur="2000"/>
                                        <p:tgtEl>
                                          <p:spTgt spid="10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{528E365E-EB94-534E-A82B-CAD7729BD40E}tf10001069</Template>
  <TotalTime>509</TotalTime>
  <Words>990</Words>
  <Application>Microsoft Macintosh PowerPoint</Application>
  <PresentationFormat>Экран (4:3)</PresentationFormat>
  <Paragraphs>146</Paragraphs>
  <Slides>44</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44</vt:i4>
      </vt:variant>
    </vt:vector>
  </HeadingPairs>
  <TitlesOfParts>
    <vt:vector size="54" baseType="lpstr">
      <vt:lpstr>Arial Unicode MS</vt:lpstr>
      <vt:lpstr>Arial</vt:lpstr>
      <vt:lpstr>Arno Pro Smbd</vt:lpstr>
      <vt:lpstr>Calibri</vt:lpstr>
      <vt:lpstr>Century Gothic</vt:lpstr>
      <vt:lpstr>Garamond</vt:lpstr>
      <vt:lpstr>Times New Roman</vt:lpstr>
      <vt:lpstr>Wingdings</vt:lpstr>
      <vt:lpstr>Wingdings 3</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Творчество А.Л. Барто</vt:lpstr>
      <vt:lpstr>Презентация PowerPoint</vt:lpstr>
      <vt:lpstr>-</vt:lpstr>
      <vt:lpstr>Презентация PowerPoint</vt:lpstr>
      <vt:lpstr>Презентация PowerPoint</vt:lpstr>
      <vt:lpstr>Презентация PowerPoint</vt:lpstr>
      <vt:lpstr> </vt:lpstr>
      <vt:lpstr> </vt:lpstr>
      <vt:lpstr>Презентация PowerPoint</vt:lpstr>
      <vt:lpstr>Отрывок из рассказа А.П. Чехова «Весной».</vt:lpstr>
      <vt:lpstr> Федор Иванович Тютчев   «Зима недаром злится…»  «Весенние воды»  </vt:lpstr>
      <vt:lpstr>Александр Александрович Блок  «На лугу»  </vt:lpstr>
      <vt:lpstr>  Самуил Яковлевич Маршак    «Снег уже теперь не тот…»    </vt:lpstr>
      <vt:lpstr>Презентация PowerPoint</vt:lpstr>
      <vt:lpstr>Презентация PowerPoint</vt:lpstr>
      <vt:lpstr>Презентация PowerPoint</vt:lpstr>
      <vt:lpstr>Презентация PowerPoint</vt:lpstr>
      <vt:lpstr>Презентация PowerPoint</vt:lpstr>
      <vt:lpstr>Что такое сказка?</vt:lpstr>
      <vt:lpstr>Виды сказок</vt:lpstr>
      <vt:lpstr>Сказки о животных</vt:lpstr>
      <vt:lpstr>Социально-бытовые сказки</vt:lpstr>
      <vt:lpstr>Волшебные сказки</vt:lpstr>
      <vt:lpstr>Композиция сказки</vt:lpstr>
      <vt:lpstr>Сказка от начала начинается,  до конца читается,  а в серёдке не перебивается</vt:lpstr>
      <vt:lpstr>Зачины</vt:lpstr>
      <vt:lpstr>Концовки</vt:lpstr>
      <vt:lpstr>Презентация PowerPoint</vt:lpstr>
      <vt:lpstr>Презентация PowerPoint</vt:lpstr>
      <vt:lpstr>Гуси-лебеди</vt:lpstr>
      <vt:lpstr>Презентация PowerPoint</vt:lpstr>
      <vt:lpstr>Презентация PowerPoint</vt:lpstr>
      <vt:lpstr>Леший</vt:lpstr>
      <vt:lpstr>Баба-Яга</vt:lpstr>
      <vt:lpstr>Кощей Бессмертный</vt:lpstr>
      <vt:lpstr>Выводы:</vt:lpstr>
      <vt:lpstr>Презентация PowerPoint</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Петров Андрей</cp:lastModifiedBy>
  <cp:revision>38</cp:revision>
  <dcterms:created xsi:type="dcterms:W3CDTF">2016-03-01T17:07:30Z</dcterms:created>
  <dcterms:modified xsi:type="dcterms:W3CDTF">2020-04-30T08:26:01Z</dcterms:modified>
</cp:coreProperties>
</file>